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6" r:id="rId2"/>
    <p:sldId id="267" r:id="rId3"/>
    <p:sldId id="268" r:id="rId4"/>
    <p:sldId id="257" r:id="rId5"/>
    <p:sldId id="259" r:id="rId6"/>
    <p:sldId id="261" r:id="rId7"/>
    <p:sldId id="262" r:id="rId8"/>
    <p:sldId id="263" r:id="rId9"/>
    <p:sldId id="264" r:id="rId10"/>
    <p:sldId id="269" r:id="rId11"/>
    <p:sldId id="270" r:id="rId12"/>
    <p:sldId id="271" r:id="rId13"/>
    <p:sldId id="272" r:id="rId14"/>
    <p:sldId id="273"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00FF"/>
    <a:srgbClr val="800080"/>
    <a:srgbClr val="0033CC"/>
    <a:srgbClr val="F5891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7C58B0-3B95-470D-AE22-2C722959D9D2}" type="datetimeFigureOut">
              <a:rPr lang="en-US" smtClean="0"/>
              <a:pPr/>
              <a:t>11/4/2010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320632-A32D-419B-A1F2-7C02FA636A2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320632-A32D-419B-A1F2-7C02FA636A2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6BD7A57-0B96-4758-8458-5D60F2EE7908}" type="datetimeFigureOut">
              <a:rPr lang="en-US" smtClean="0"/>
              <a:pPr/>
              <a:t>11/4/2010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BD7A57-0B96-4758-8458-5D60F2EE7908}"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BD7A57-0B96-4758-8458-5D60F2EE7908}"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BD7A57-0B96-4758-8458-5D60F2EE7908}"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6BD7A57-0B96-4758-8458-5D60F2EE7908}"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BD7A57-0B96-4758-8458-5D60F2EE7908}"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6BD7A57-0B96-4758-8458-5D60F2EE7908}" type="datetimeFigureOut">
              <a:rPr lang="en-US" smtClean="0"/>
              <a:pPr/>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6BD7A57-0B96-4758-8458-5D60F2EE7908}" type="datetimeFigureOut">
              <a:rPr lang="en-US" smtClean="0"/>
              <a:pPr/>
              <a:t>11/4/2010</a:t>
            </a:fld>
            <a:endParaRPr lang="en-US"/>
          </a:p>
        </p:txBody>
      </p:sp>
      <p:sp>
        <p:nvSpPr>
          <p:cNvPr id="8" name="Slide Number Placeholder 7"/>
          <p:cNvSpPr>
            <a:spLocks noGrp="1"/>
          </p:cNvSpPr>
          <p:nvPr>
            <p:ph type="sldNum" sz="quarter" idx="11"/>
          </p:nvPr>
        </p:nvSpPr>
        <p:spPr/>
        <p:txBody>
          <a:bodyPr/>
          <a:lstStyle/>
          <a:p>
            <a:fld id="{E8772C98-E311-4CE9-9AA4-F3DBADC5A1F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BD7A57-0B96-4758-8458-5D60F2EE7908}" type="datetimeFigureOut">
              <a:rPr lang="en-US" smtClean="0"/>
              <a:pPr/>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6BD7A57-0B96-4758-8458-5D60F2EE7908}"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E8772C98-E311-4CE9-9AA4-F3DBADC5A1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6BD7A57-0B96-4758-8458-5D60F2EE7908}"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8772C98-E311-4CE9-9AA4-F3DBADC5A1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6BD7A57-0B96-4758-8458-5D60F2EE7908}" type="datetimeFigureOut">
              <a:rPr lang="en-US" smtClean="0"/>
              <a:pPr/>
              <a:t>11/4/2010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8772C98-E311-4CE9-9AA4-F3DBADC5A1F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3" Type="http://schemas.openxmlformats.org/officeDocument/2006/relationships/notesSlide" Target="../notesSlides/notesSlide1.xml"/><Relationship Id="rId7" Type="http://schemas.openxmlformats.org/officeDocument/2006/relationships/image" Target="../media/image4.gif"/><Relationship Id="rId12"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audio" Target="file:///C:\Documents%20and%20Settings\Amanda\Local%20Settings\Temporary%20Internet%20Files\Content.IE5\GPCXEJKH\MS900074990%5b1%5d.wav" TargetMode="External"/><Relationship Id="rId6" Type="http://schemas.openxmlformats.org/officeDocument/2006/relationships/image" Target="../media/image3.jpeg"/><Relationship Id="rId11" Type="http://schemas.openxmlformats.org/officeDocument/2006/relationships/image" Target="../media/image8.jpeg"/><Relationship Id="rId5" Type="http://schemas.openxmlformats.org/officeDocument/2006/relationships/image" Target="../media/image2.jpeg"/><Relationship Id="rId15" Type="http://schemas.openxmlformats.org/officeDocument/2006/relationships/image" Target="../media/image12.png"/><Relationship Id="rId10" Type="http://schemas.openxmlformats.org/officeDocument/2006/relationships/image" Target="../media/image7.jpeg"/><Relationship Id="rId4" Type="http://schemas.openxmlformats.org/officeDocument/2006/relationships/image" Target="../media/image1.jpeg"/><Relationship Id="rId9" Type="http://schemas.openxmlformats.org/officeDocument/2006/relationships/image" Target="../media/image6.jpeg"/><Relationship Id="rId14" Type="http://schemas.openxmlformats.org/officeDocument/2006/relationships/image" Target="../media/image11.jpeg"/></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2.xml"/><Relationship Id="rId1" Type="http://schemas.openxmlformats.org/officeDocument/2006/relationships/audio" Target="file:///C:\Documents%20and%20Settings\Amanda\Local%20Settings\Temporary%20Internet%20Files\Content.IE5\6P8JU5U5\MS910220074%5b2%5d.wav" TargetMode="Externa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slideLayout" Target="../slideLayouts/slideLayout2.xml"/><Relationship Id="rId1" Type="http://schemas.openxmlformats.org/officeDocument/2006/relationships/audio" Target="file:///C:\Documents%20and%20Settings\Amanda\Local%20Settings\Temporary%20Internet%20Files\Content.IE5\0DOF0J0R\MS900441695%5b2%5d.wav" TargetMode="Externa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audio" Target="file:///C:\Documents%20and%20Settings\Amanda\Local%20Settings\Temporary%20Internet%20Files\Content.IE5\YRYNI5I7\MS900388287%5b1%5d.wav" TargetMode="Externa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18.png"/><Relationship Id="rId4" Type="http://schemas.openxmlformats.org/officeDocument/2006/relationships/image" Target="../media/image17.gif"/></Relationships>
</file>

<file path=ppt/slides/_rels/slide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file:///C:\Documents%20and%20Settings\Amanda\Local%20Settings\Temporary%20Internet%20Files\Content.IE5\0DOF0J0R\MS910220072%5b1%5d.wav" TargetMode="Externa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descr="http://www.parrotbreeding.com.au/wp-content/uploads/2009/12/gloss-black-cockatoo-parrot-pair.jpg"/>
          <p:cNvPicPr>
            <a:picLocks noChangeAspect="1" noChangeArrowheads="1"/>
          </p:cNvPicPr>
          <p:nvPr/>
        </p:nvPicPr>
        <p:blipFill>
          <a:blip r:embed="rId4" cstate="print"/>
          <a:srcRect/>
          <a:stretch>
            <a:fillRect/>
          </a:stretch>
        </p:blipFill>
        <p:spPr bwMode="auto">
          <a:xfrm>
            <a:off x="0" y="0"/>
            <a:ext cx="1979712" cy="1916832"/>
          </a:xfrm>
          <a:prstGeom prst="rect">
            <a:avLst/>
          </a:prstGeom>
          <a:noFill/>
        </p:spPr>
      </p:pic>
      <p:pic>
        <p:nvPicPr>
          <p:cNvPr id="11" name="Picture 4" descr="http://t0.gstatic.com/images?q=tbn:ANd9GcSJiuO9TLMbwJR43udSZgMyzZ1tDXV-tFO7c5jV6yc_3qcqZOQ&amp;t=1&amp;usg=__P8ntL8Mft9oFrMZKx-u487wp5Lk="/>
          <p:cNvPicPr>
            <a:picLocks noChangeAspect="1" noChangeArrowheads="1"/>
          </p:cNvPicPr>
          <p:nvPr/>
        </p:nvPicPr>
        <p:blipFill>
          <a:blip r:embed="rId5" cstate="print"/>
          <a:srcRect/>
          <a:stretch>
            <a:fillRect/>
          </a:stretch>
        </p:blipFill>
        <p:spPr bwMode="auto">
          <a:xfrm>
            <a:off x="7668344" y="0"/>
            <a:ext cx="1296144" cy="2060848"/>
          </a:xfrm>
          <a:prstGeom prst="rect">
            <a:avLst/>
          </a:prstGeom>
          <a:noFill/>
        </p:spPr>
      </p:pic>
      <p:sp>
        <p:nvSpPr>
          <p:cNvPr id="2" name="Title 1"/>
          <p:cNvSpPr>
            <a:spLocks noGrp="1"/>
          </p:cNvSpPr>
          <p:nvPr>
            <p:ph type="title"/>
          </p:nvPr>
        </p:nvSpPr>
        <p:spPr>
          <a:xfrm>
            <a:off x="457200" y="274638"/>
            <a:ext cx="8291264" cy="2218258"/>
          </a:xfrm>
        </p:spPr>
        <p:txBody>
          <a:bodyPr>
            <a:normAutofit/>
          </a:bodyPr>
          <a:lstStyle/>
          <a:p>
            <a:pPr algn="ctr"/>
            <a:r>
              <a:rPr lang="en-US" sz="6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AUSTRALIA’s</a:t>
            </a:r>
            <a:br>
              <a:rPr lang="en-US" sz="6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br>
            <a:r>
              <a:rPr lang="en-US" sz="6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UNIQUE WILDLIFE</a:t>
            </a:r>
            <a:endParaRPr lang="en-US" sz="6000" dirty="0"/>
          </a:p>
        </p:txBody>
      </p:sp>
      <p:pic>
        <p:nvPicPr>
          <p:cNvPr id="4" name="Picture 2" descr="http://robcubbon.com/images/australia-map-flag.jpg"/>
          <p:cNvPicPr>
            <a:picLocks noChangeAspect="1" noChangeArrowheads="1"/>
          </p:cNvPicPr>
          <p:nvPr/>
        </p:nvPicPr>
        <p:blipFill>
          <a:blip r:embed="rId6" cstate="print"/>
          <a:srcRect/>
          <a:stretch>
            <a:fillRect/>
          </a:stretch>
        </p:blipFill>
        <p:spPr bwMode="auto">
          <a:xfrm>
            <a:off x="2123728" y="2348880"/>
            <a:ext cx="4430696" cy="3240360"/>
          </a:xfrm>
          <a:prstGeom prst="rect">
            <a:avLst/>
          </a:prstGeom>
          <a:noFill/>
        </p:spPr>
      </p:pic>
      <p:pic>
        <p:nvPicPr>
          <p:cNvPr id="5" name="Picture 4" descr="http://www.petguideweb.com/imagens/image/images1/Australia%20Birdlife,%20Sealife%20and%20Reptiles.gif"/>
          <p:cNvPicPr>
            <a:picLocks noChangeAspect="1" noChangeArrowheads="1"/>
          </p:cNvPicPr>
          <p:nvPr/>
        </p:nvPicPr>
        <p:blipFill>
          <a:blip r:embed="rId7" cstate="print"/>
          <a:srcRect/>
          <a:stretch>
            <a:fillRect/>
          </a:stretch>
        </p:blipFill>
        <p:spPr bwMode="auto">
          <a:xfrm>
            <a:off x="0" y="2420888"/>
            <a:ext cx="1691680" cy="1525960"/>
          </a:xfrm>
          <a:prstGeom prst="rect">
            <a:avLst/>
          </a:prstGeom>
          <a:noFill/>
        </p:spPr>
      </p:pic>
      <p:pic>
        <p:nvPicPr>
          <p:cNvPr id="6" name="Picture 6" descr="http://www.realgap.com/gallery_images/programme/36/large_australia_wildlife_park_volunteers__6_.jpg"/>
          <p:cNvPicPr>
            <a:picLocks noChangeAspect="1" noChangeArrowheads="1"/>
          </p:cNvPicPr>
          <p:nvPr/>
        </p:nvPicPr>
        <p:blipFill>
          <a:blip r:embed="rId8" cstate="print"/>
          <a:srcRect/>
          <a:stretch>
            <a:fillRect/>
          </a:stretch>
        </p:blipFill>
        <p:spPr bwMode="auto">
          <a:xfrm>
            <a:off x="7244149" y="2492896"/>
            <a:ext cx="1899851" cy="1431221"/>
          </a:xfrm>
          <a:prstGeom prst="rect">
            <a:avLst/>
          </a:prstGeom>
          <a:noFill/>
        </p:spPr>
      </p:pic>
      <p:pic>
        <p:nvPicPr>
          <p:cNvPr id="13314" name="Picture 2" descr="http://bic-ta2008.cis.unisa.edu.au/images/australian-wildlife-pictures-3.jpg"/>
          <p:cNvPicPr>
            <a:picLocks noChangeAspect="1" noChangeArrowheads="1"/>
          </p:cNvPicPr>
          <p:nvPr/>
        </p:nvPicPr>
        <p:blipFill>
          <a:blip r:embed="rId9" cstate="print"/>
          <a:srcRect/>
          <a:stretch>
            <a:fillRect/>
          </a:stretch>
        </p:blipFill>
        <p:spPr bwMode="auto">
          <a:xfrm>
            <a:off x="7236296" y="4149080"/>
            <a:ext cx="1907704" cy="1320132"/>
          </a:xfrm>
          <a:prstGeom prst="rect">
            <a:avLst/>
          </a:prstGeom>
          <a:noFill/>
        </p:spPr>
      </p:pic>
      <p:pic>
        <p:nvPicPr>
          <p:cNvPr id="13316" name="Picture 4" descr="http://t0.gstatic.com/images?q=tbn:ANd9GcRb6uFfN6e7yRqGdesb094zLshzHn7mNpcvVM-Z2ek_AU-WtWo&amp;t=1&amp;usg=__J78oYZ8GWpPpZT4nCtuJod7v-Es="/>
          <p:cNvPicPr>
            <a:picLocks noChangeAspect="1" noChangeArrowheads="1"/>
          </p:cNvPicPr>
          <p:nvPr/>
        </p:nvPicPr>
        <p:blipFill>
          <a:blip r:embed="rId10" cstate="print"/>
          <a:srcRect/>
          <a:stretch>
            <a:fillRect/>
          </a:stretch>
        </p:blipFill>
        <p:spPr bwMode="auto">
          <a:xfrm>
            <a:off x="0" y="4077072"/>
            <a:ext cx="1728192" cy="1294477"/>
          </a:xfrm>
          <a:prstGeom prst="rect">
            <a:avLst/>
          </a:prstGeom>
          <a:noFill/>
        </p:spPr>
      </p:pic>
      <p:pic>
        <p:nvPicPr>
          <p:cNvPr id="13318" name="Picture 6" descr="http://t2.gstatic.com/images?q=tbn:ANd9GcQ2xTcLtoReenEbVimrO_i8BslcROEdUQof4OU9X5yXSeOUqIk&amp;t=1&amp;usg=__uVCisaJEi705AFdPCfCll-KY55Y="/>
          <p:cNvPicPr>
            <a:picLocks noChangeAspect="1" noChangeArrowheads="1"/>
          </p:cNvPicPr>
          <p:nvPr/>
        </p:nvPicPr>
        <p:blipFill>
          <a:blip r:embed="rId11" cstate="print"/>
          <a:srcRect/>
          <a:stretch>
            <a:fillRect/>
          </a:stretch>
        </p:blipFill>
        <p:spPr bwMode="auto">
          <a:xfrm>
            <a:off x="0" y="5517232"/>
            <a:ext cx="1763688" cy="1340768"/>
          </a:xfrm>
          <a:prstGeom prst="rect">
            <a:avLst/>
          </a:prstGeom>
          <a:noFill/>
        </p:spPr>
      </p:pic>
      <p:pic>
        <p:nvPicPr>
          <p:cNvPr id="13320" name="Picture 8" descr="http://t2.gstatic.com/images?q=tbn:ANd9GcTIk0P4hY940_tuiagZb6HXaoCw6g8YcXI07lxijimuHeqvMAc&amp;t=1&amp;usg=__9oimi4aHHdVTJJtdd7HjSnUSVnw="/>
          <p:cNvPicPr>
            <a:picLocks noChangeAspect="1" noChangeArrowheads="1"/>
          </p:cNvPicPr>
          <p:nvPr/>
        </p:nvPicPr>
        <p:blipFill>
          <a:blip r:embed="rId12" cstate="print"/>
          <a:srcRect/>
          <a:stretch>
            <a:fillRect/>
          </a:stretch>
        </p:blipFill>
        <p:spPr bwMode="auto">
          <a:xfrm>
            <a:off x="7236297" y="5517232"/>
            <a:ext cx="1907704" cy="1340768"/>
          </a:xfrm>
          <a:prstGeom prst="rect">
            <a:avLst/>
          </a:prstGeom>
          <a:noFill/>
        </p:spPr>
      </p:pic>
      <p:pic>
        <p:nvPicPr>
          <p:cNvPr id="13" name="Picture 2" descr="http://t1.gstatic.com/images?q=tbn:ANd9GcQWy1yNlILUZBBkjLuWOzV3Uz3JEVRlyqeWJLO31OhDxD_LKcI&amp;t=1&amp;usg=__J9dkb_jjsgbj5nFn_SFxAIwIhvs="/>
          <p:cNvPicPr>
            <a:picLocks noChangeAspect="1" noChangeArrowheads="1"/>
          </p:cNvPicPr>
          <p:nvPr/>
        </p:nvPicPr>
        <p:blipFill>
          <a:blip r:embed="rId13" cstate="print"/>
          <a:srcRect/>
          <a:stretch>
            <a:fillRect/>
          </a:stretch>
        </p:blipFill>
        <p:spPr bwMode="auto">
          <a:xfrm>
            <a:off x="2123728" y="5661248"/>
            <a:ext cx="2016224" cy="1196752"/>
          </a:xfrm>
          <a:prstGeom prst="rect">
            <a:avLst/>
          </a:prstGeom>
          <a:noFill/>
        </p:spPr>
      </p:pic>
      <p:pic>
        <p:nvPicPr>
          <p:cNvPr id="13324" name="Picture 12" descr="http://i181.photobucket.com/albums/x155/Despearex/echidna.jpg"/>
          <p:cNvPicPr>
            <a:picLocks noChangeAspect="1" noChangeArrowheads="1"/>
          </p:cNvPicPr>
          <p:nvPr/>
        </p:nvPicPr>
        <p:blipFill>
          <a:blip r:embed="rId14" cstate="print"/>
          <a:srcRect/>
          <a:stretch>
            <a:fillRect/>
          </a:stretch>
        </p:blipFill>
        <p:spPr bwMode="auto">
          <a:xfrm>
            <a:off x="4355976" y="5661248"/>
            <a:ext cx="2232248" cy="1196752"/>
          </a:xfrm>
          <a:prstGeom prst="rect">
            <a:avLst/>
          </a:prstGeom>
          <a:noFill/>
        </p:spPr>
      </p:pic>
      <p:pic>
        <p:nvPicPr>
          <p:cNvPr id="24" name="MS900074990[1].wav">
            <a:hlinkClick r:id="" action="ppaction://media"/>
          </p:cNvPr>
          <p:cNvPicPr>
            <a:picLocks noGrp="1" noRot="1" noChangeAspect="1"/>
          </p:cNvPicPr>
          <p:nvPr>
            <p:ph idx="1"/>
            <a:audioFile r:link="rId1"/>
          </p:nvPr>
        </p:nvPicPr>
        <p:blipFill>
          <a:blip r:embed="rId15" cstate="print"/>
          <a:stretch>
            <a:fillRect/>
          </a:stretch>
        </p:blipFill>
        <p:spPr>
          <a:xfrm>
            <a:off x="6876256"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684"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smtClean="0">
                <a:solidFill>
                  <a:srgbClr val="FF0000"/>
                </a:solidFill>
                <a:latin typeface="+mn-lt"/>
              </a:rPr>
              <a:t>What is it? </a:t>
            </a:r>
            <a:endParaRPr lang="en-US" sz="6000" dirty="0">
              <a:solidFill>
                <a:srgbClr val="FF0000"/>
              </a:solidFill>
              <a:latin typeface="+mn-lt"/>
            </a:endParaRPr>
          </a:p>
        </p:txBody>
      </p:sp>
      <p:sp>
        <p:nvSpPr>
          <p:cNvPr id="3" name="Content Placeholder 2"/>
          <p:cNvSpPr>
            <a:spLocks noGrp="1"/>
          </p:cNvSpPr>
          <p:nvPr>
            <p:ph idx="1"/>
          </p:nvPr>
        </p:nvSpPr>
        <p:spPr/>
        <p:txBody>
          <a:bodyPr/>
          <a:lstStyle/>
          <a:p>
            <a:pPr algn="ctr">
              <a:buNone/>
            </a:pPr>
            <a:r>
              <a:rPr lang="en-US" dirty="0" smtClean="0">
                <a:solidFill>
                  <a:srgbClr val="FFFF00"/>
                </a:solidFill>
              </a:rPr>
              <a:t>Koala bears are members of a group of pouched animals called marsupials that  can be found in southeastern and eastern Australia.</a:t>
            </a:r>
            <a:endParaRPr lang="en-US" dirty="0">
              <a:solidFill>
                <a:srgbClr val="FFFF00"/>
              </a:solidFill>
            </a:endParaRPr>
          </a:p>
        </p:txBody>
      </p:sp>
      <p:pic>
        <p:nvPicPr>
          <p:cNvPr id="25602" name="Picture 2" descr="http://www.sandiegozoo.org/animalbytes/images/koala_map.jpg"/>
          <p:cNvPicPr>
            <a:picLocks noChangeAspect="1" noChangeArrowheads="1"/>
          </p:cNvPicPr>
          <p:nvPr/>
        </p:nvPicPr>
        <p:blipFill>
          <a:blip r:embed="rId2" cstate="print"/>
          <a:srcRect/>
          <a:stretch>
            <a:fillRect/>
          </a:stretch>
        </p:blipFill>
        <p:spPr bwMode="auto">
          <a:xfrm>
            <a:off x="2051720" y="3645024"/>
            <a:ext cx="4536504" cy="299695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2656"/>
            <a:ext cx="7467600" cy="1143000"/>
          </a:xfrm>
        </p:spPr>
        <p:txBody>
          <a:bodyPr>
            <a:noAutofit/>
          </a:bodyPr>
          <a:lstStyle/>
          <a:p>
            <a:pPr algn="ctr"/>
            <a:r>
              <a:rPr lang="en-US" sz="4800" b="1" dirty="0" smtClean="0">
                <a:solidFill>
                  <a:srgbClr val="FFFF00"/>
                </a:solidFill>
              </a:rPr>
              <a:t>Where does a Koala Bear live?</a:t>
            </a:r>
            <a:endParaRPr lang="en-US" sz="4800" b="1" dirty="0">
              <a:solidFill>
                <a:srgbClr val="FFFF00"/>
              </a:solidFill>
            </a:endParaRPr>
          </a:p>
        </p:txBody>
      </p:sp>
      <p:sp>
        <p:nvSpPr>
          <p:cNvPr id="3" name="Content Placeholder 2"/>
          <p:cNvSpPr>
            <a:spLocks noGrp="1"/>
          </p:cNvSpPr>
          <p:nvPr>
            <p:ph idx="1"/>
          </p:nvPr>
        </p:nvSpPr>
        <p:spPr>
          <a:xfrm>
            <a:off x="457200" y="1600200"/>
            <a:ext cx="6275040" cy="4853136"/>
          </a:xfrm>
        </p:spPr>
        <p:txBody>
          <a:bodyPr>
            <a:normAutofit/>
          </a:bodyPr>
          <a:lstStyle/>
          <a:p>
            <a:pPr marL="0" indent="36513">
              <a:buNone/>
            </a:pPr>
            <a:r>
              <a:rPr lang="en-US" sz="2400" dirty="0" smtClean="0">
                <a:solidFill>
                  <a:srgbClr val="FF0000"/>
                </a:solidFill>
              </a:rPr>
              <a:t>A Koala Bear lives high up in eucalyptus trees because it is a slow moving animal that could be easily caught or hurt if it lived on the ground. </a:t>
            </a:r>
          </a:p>
          <a:p>
            <a:pPr marL="0" indent="36513">
              <a:buNone/>
            </a:pPr>
            <a:endParaRPr lang="en-US" sz="2400" dirty="0" smtClean="0">
              <a:solidFill>
                <a:srgbClr val="FF0000"/>
              </a:solidFill>
            </a:endParaRPr>
          </a:p>
          <a:p>
            <a:pPr marL="0" indent="36513">
              <a:buNone/>
            </a:pPr>
            <a:r>
              <a:rPr lang="en-US" sz="2400" dirty="0" smtClean="0">
                <a:solidFill>
                  <a:srgbClr val="FF0000"/>
                </a:solidFill>
              </a:rPr>
              <a:t>By living in eucalyptus trees, Koala bears are able to chew leaves and sleep all day without feeling threatened. </a:t>
            </a:r>
          </a:p>
          <a:p>
            <a:pPr marL="0" indent="36513">
              <a:buNone/>
            </a:pPr>
            <a:endParaRPr lang="en-US" sz="2400" dirty="0" smtClean="0">
              <a:solidFill>
                <a:srgbClr val="FF0000"/>
              </a:solidFill>
            </a:endParaRPr>
          </a:p>
          <a:p>
            <a:pPr marL="0" indent="36513">
              <a:buNone/>
            </a:pPr>
            <a:r>
              <a:rPr lang="en-US" sz="2400" dirty="0" smtClean="0">
                <a:solidFill>
                  <a:srgbClr val="FF0000"/>
                </a:solidFill>
              </a:rPr>
              <a:t>The Koala Bear only travels on the ground when it has to move from tree to tree or move to a new area.  </a:t>
            </a:r>
            <a:endParaRPr lang="en-US" sz="2400" dirty="0">
              <a:solidFill>
                <a:srgbClr val="FF0000"/>
              </a:solidFill>
            </a:endParaRPr>
          </a:p>
        </p:txBody>
      </p:sp>
      <p:pic>
        <p:nvPicPr>
          <p:cNvPr id="4" name="Picture 2" descr="http://upload.wikimedia.org/wikipedia/commons/thumb/8/82/Koala_dozing_nov08.jpg/200px-Koala_dozing_nov08.jpg"/>
          <p:cNvPicPr>
            <a:picLocks noChangeAspect="1" noChangeArrowheads="1"/>
          </p:cNvPicPr>
          <p:nvPr/>
        </p:nvPicPr>
        <p:blipFill>
          <a:blip r:embed="rId3" cstate="print"/>
          <a:srcRect/>
          <a:stretch>
            <a:fillRect/>
          </a:stretch>
        </p:blipFill>
        <p:spPr bwMode="auto">
          <a:xfrm>
            <a:off x="6732240" y="2276872"/>
            <a:ext cx="2232248" cy="3348372"/>
          </a:xfrm>
          <a:prstGeom prst="rect">
            <a:avLst/>
          </a:prstGeom>
          <a:noFill/>
        </p:spPr>
      </p:pic>
      <p:pic>
        <p:nvPicPr>
          <p:cNvPr id="5" name="MS900075034[2].wav">
            <a:hlinkClick r:id="" action="ppaction://media"/>
          </p:cNvPr>
          <p:cNvPicPr>
            <a:picLocks noRot="1" noChangeAspect="1"/>
          </p:cNvPicPr>
          <p:nvPr>
            <a:wavAudioFile r:embed="rId1" name="MS900075034[2].wav"/>
          </p:nvPr>
        </p:nvPicPr>
        <p:blipFill>
          <a:blip r:embed="rId4" cstate="print"/>
          <a:stretch>
            <a:fillRect/>
          </a:stretch>
        </p:blipFill>
        <p:spPr>
          <a:xfrm>
            <a:off x="8532440" y="630932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6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FF0000"/>
                </a:solidFill>
                <a:latin typeface="+mn-lt"/>
              </a:rPr>
              <a:t>What does a Koala Bear look like?</a:t>
            </a:r>
            <a:endParaRPr lang="en-US" dirty="0">
              <a:solidFill>
                <a:srgbClr val="FF0000"/>
              </a:solidFill>
              <a:latin typeface="+mn-lt"/>
            </a:endParaRPr>
          </a:p>
        </p:txBody>
      </p:sp>
      <p:sp>
        <p:nvSpPr>
          <p:cNvPr id="3" name="Content Placeholder 2"/>
          <p:cNvSpPr>
            <a:spLocks noGrp="1"/>
          </p:cNvSpPr>
          <p:nvPr>
            <p:ph idx="1"/>
          </p:nvPr>
        </p:nvSpPr>
        <p:spPr/>
        <p:txBody>
          <a:bodyPr/>
          <a:lstStyle/>
          <a:p>
            <a:endParaRPr lang="en-US" dirty="0"/>
          </a:p>
        </p:txBody>
      </p:sp>
      <p:pic>
        <p:nvPicPr>
          <p:cNvPr id="28674" name="Picture 2"/>
          <p:cNvPicPr>
            <a:picLocks noChangeAspect="1" noChangeArrowheads="1"/>
          </p:cNvPicPr>
          <p:nvPr/>
        </p:nvPicPr>
        <p:blipFill>
          <a:blip r:embed="rId2" cstate="print"/>
          <a:srcRect/>
          <a:stretch>
            <a:fillRect/>
          </a:stretch>
        </p:blipFill>
        <p:spPr bwMode="auto">
          <a:xfrm>
            <a:off x="755576" y="1556792"/>
            <a:ext cx="7344816" cy="47759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60648"/>
            <a:ext cx="7467600" cy="1143000"/>
          </a:xfrm>
        </p:spPr>
        <p:txBody>
          <a:bodyPr/>
          <a:lstStyle/>
          <a:p>
            <a:pPr algn="ctr"/>
            <a:r>
              <a:rPr lang="en-US" dirty="0" smtClean="0">
                <a:solidFill>
                  <a:srgbClr val="FFFF00"/>
                </a:solidFill>
              </a:rPr>
              <a:t>What does a Koala Bear eat?</a:t>
            </a:r>
            <a:endParaRPr lang="en-US" dirty="0">
              <a:solidFill>
                <a:srgbClr val="FFFF00"/>
              </a:solidFill>
            </a:endParaRPr>
          </a:p>
        </p:txBody>
      </p:sp>
      <p:sp>
        <p:nvSpPr>
          <p:cNvPr id="3" name="Content Placeholder 2"/>
          <p:cNvSpPr>
            <a:spLocks noGrp="1"/>
          </p:cNvSpPr>
          <p:nvPr>
            <p:ph idx="1"/>
          </p:nvPr>
        </p:nvSpPr>
        <p:spPr>
          <a:xfrm>
            <a:off x="457200" y="1600200"/>
            <a:ext cx="5410944" cy="5069160"/>
          </a:xfrm>
        </p:spPr>
        <p:txBody>
          <a:bodyPr>
            <a:normAutofit fontScale="85000" lnSpcReduction="10000"/>
          </a:bodyPr>
          <a:lstStyle/>
          <a:p>
            <a:pPr marL="0" indent="36513">
              <a:buNone/>
            </a:pPr>
            <a:r>
              <a:rPr lang="en-US" dirty="0" smtClean="0">
                <a:solidFill>
                  <a:srgbClr val="FF0000"/>
                </a:solidFill>
              </a:rPr>
              <a:t>The Koala Bear only eats one type of food which is eucalyptus leaves.</a:t>
            </a:r>
          </a:p>
          <a:p>
            <a:pPr marL="0" indent="36513">
              <a:buNone/>
            </a:pPr>
            <a:endParaRPr lang="en-US" dirty="0" smtClean="0">
              <a:solidFill>
                <a:srgbClr val="FF0000"/>
              </a:solidFill>
            </a:endParaRPr>
          </a:p>
          <a:p>
            <a:pPr marL="0" indent="36513">
              <a:buNone/>
            </a:pPr>
            <a:r>
              <a:rPr lang="en-US" dirty="0" smtClean="0">
                <a:solidFill>
                  <a:srgbClr val="FF0000"/>
                </a:solidFill>
              </a:rPr>
              <a:t>It can eat up to 455 to 680 grams of these leaves each day using its cheek teeth to grind the tough eucalyptus leaves. </a:t>
            </a:r>
          </a:p>
          <a:p>
            <a:pPr marL="0" indent="36513">
              <a:buNone/>
            </a:pPr>
            <a:endParaRPr lang="en-US" dirty="0" smtClean="0">
              <a:solidFill>
                <a:srgbClr val="FF0000"/>
              </a:solidFill>
            </a:endParaRPr>
          </a:p>
          <a:p>
            <a:pPr marL="0" indent="36513">
              <a:buNone/>
            </a:pPr>
            <a:r>
              <a:rPr lang="en-US" dirty="0" smtClean="0">
                <a:solidFill>
                  <a:srgbClr val="FF0000"/>
                </a:solidFill>
              </a:rPr>
              <a:t>Eucalyptus leaves are poisonous to most animals, but koalas have special bacteria in their stomachs that can break down these poisonous oils. </a:t>
            </a:r>
            <a:endParaRPr lang="en-US" dirty="0">
              <a:solidFill>
                <a:srgbClr val="FF0000"/>
              </a:solidFill>
            </a:endParaRPr>
          </a:p>
        </p:txBody>
      </p:sp>
      <p:pic>
        <p:nvPicPr>
          <p:cNvPr id="29698" name="Picture 2" descr="http://www.koalas.org/koalamunch.jpg"/>
          <p:cNvPicPr>
            <a:picLocks noChangeAspect="1" noChangeArrowheads="1"/>
          </p:cNvPicPr>
          <p:nvPr/>
        </p:nvPicPr>
        <p:blipFill>
          <a:blip r:embed="rId3" cstate="print"/>
          <a:srcRect/>
          <a:stretch>
            <a:fillRect/>
          </a:stretch>
        </p:blipFill>
        <p:spPr bwMode="auto">
          <a:xfrm>
            <a:off x="5706170" y="1916832"/>
            <a:ext cx="3437830" cy="3528392"/>
          </a:xfrm>
          <a:prstGeom prst="rect">
            <a:avLst/>
          </a:prstGeom>
          <a:noFill/>
        </p:spPr>
      </p:pic>
      <p:pic>
        <p:nvPicPr>
          <p:cNvPr id="6" name="MS910220074[2].wav">
            <a:hlinkClick r:id="" action="ppaction://media"/>
          </p:cNvPr>
          <p:cNvPicPr>
            <a:picLocks noRot="1" noChangeAspect="1"/>
          </p:cNvPicPr>
          <p:nvPr>
            <a:audioFile r:link="rId1"/>
          </p:nvPr>
        </p:nvPicPr>
        <p:blipFill>
          <a:blip r:embed="rId4" cstate="print"/>
          <a:stretch>
            <a:fillRect/>
          </a:stretch>
        </p:blipFill>
        <p:spPr>
          <a:xfrm>
            <a:off x="8676456" y="638132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3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latin typeface="+mn-lt"/>
              </a:rPr>
              <a:t>When a Koala Bear is born</a:t>
            </a:r>
            <a:endParaRPr lang="en-US" dirty="0">
              <a:solidFill>
                <a:srgbClr val="FF0000"/>
              </a:solidFill>
              <a:latin typeface="+mn-lt"/>
            </a:endParaRPr>
          </a:p>
        </p:txBody>
      </p:sp>
      <p:sp>
        <p:nvSpPr>
          <p:cNvPr id="3" name="Content Placeholder 2"/>
          <p:cNvSpPr>
            <a:spLocks noGrp="1"/>
          </p:cNvSpPr>
          <p:nvPr>
            <p:ph idx="1"/>
          </p:nvPr>
        </p:nvSpPr>
        <p:spPr>
          <a:xfrm>
            <a:off x="457200" y="1600200"/>
            <a:ext cx="4762872" cy="4925144"/>
          </a:xfrm>
        </p:spPr>
        <p:txBody>
          <a:bodyPr>
            <a:normAutofit fontScale="85000" lnSpcReduction="20000"/>
          </a:bodyPr>
          <a:lstStyle/>
          <a:p>
            <a:pPr marL="0" indent="36513">
              <a:buNone/>
            </a:pPr>
            <a:r>
              <a:rPr lang="en-US" dirty="0" smtClean="0">
                <a:solidFill>
                  <a:srgbClr val="FFFF00"/>
                </a:solidFill>
              </a:rPr>
              <a:t>When a Koala Bear is born it is only the size of a large jelly bean and is called a Joey.</a:t>
            </a:r>
          </a:p>
          <a:p>
            <a:pPr marL="0" indent="36513">
              <a:buNone/>
            </a:pPr>
            <a:endParaRPr lang="en-US" dirty="0" smtClean="0">
              <a:solidFill>
                <a:srgbClr val="FFFF00"/>
              </a:solidFill>
            </a:endParaRPr>
          </a:p>
          <a:p>
            <a:pPr marL="0" indent="36513">
              <a:buNone/>
            </a:pPr>
            <a:r>
              <a:rPr lang="en-US" dirty="0" smtClean="0">
                <a:solidFill>
                  <a:srgbClr val="FFFF00"/>
                </a:solidFill>
              </a:rPr>
              <a:t>When the Joey is born it is not fully developed. This means it can not see or hear anything yet. </a:t>
            </a:r>
          </a:p>
          <a:p>
            <a:pPr marL="0" indent="36513">
              <a:buNone/>
            </a:pPr>
            <a:endParaRPr lang="en-US" dirty="0" smtClean="0">
              <a:solidFill>
                <a:srgbClr val="FFFF00"/>
              </a:solidFill>
            </a:endParaRPr>
          </a:p>
          <a:p>
            <a:pPr marL="0" indent="36513">
              <a:buNone/>
            </a:pPr>
            <a:r>
              <a:rPr lang="en-US" dirty="0" smtClean="0">
                <a:solidFill>
                  <a:srgbClr val="FFFF00"/>
                </a:solidFill>
              </a:rPr>
              <a:t>When the Joey is born it uses its strong hands to climb into its mothers pouch where it grows during the next six months. </a:t>
            </a:r>
          </a:p>
          <a:p>
            <a:pPr>
              <a:buNone/>
            </a:pPr>
            <a:endParaRPr lang="en-US" dirty="0" smtClean="0">
              <a:solidFill>
                <a:srgbClr val="FFFF00"/>
              </a:solidFill>
            </a:endParaRPr>
          </a:p>
        </p:txBody>
      </p:sp>
      <p:pic>
        <p:nvPicPr>
          <p:cNvPr id="30722" name="Picture 2" descr="http://www.koala-info.de/images/koala003.jpg"/>
          <p:cNvPicPr>
            <a:picLocks noChangeAspect="1" noChangeArrowheads="1"/>
          </p:cNvPicPr>
          <p:nvPr/>
        </p:nvPicPr>
        <p:blipFill>
          <a:blip r:embed="rId2" cstate="print"/>
          <a:srcRect/>
          <a:stretch>
            <a:fillRect/>
          </a:stretch>
        </p:blipFill>
        <p:spPr bwMode="auto">
          <a:xfrm>
            <a:off x="5436096" y="2060848"/>
            <a:ext cx="3200400" cy="366712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67544" y="1124744"/>
            <a:ext cx="8229600" cy="4525963"/>
          </a:xfrm>
        </p:spPr>
        <p:txBody>
          <a:bodyPr>
            <a:normAutofit/>
          </a:bodyPr>
          <a:lstStyle/>
          <a:p>
            <a:pPr algn="ctr">
              <a:buNone/>
            </a:pPr>
            <a:r>
              <a:rPr lang="en-US" sz="7200" b="1" dirty="0" smtClean="0">
                <a:solidFill>
                  <a:srgbClr val="00B0F0"/>
                </a:solidFill>
                <a:latin typeface="Arial" pitchFamily="34" charset="0"/>
                <a:cs typeface="Arial" pitchFamily="34" charset="0"/>
              </a:rPr>
              <a:t>Thank</a:t>
            </a:r>
            <a:r>
              <a:rPr lang="en-US" sz="7200" b="1" dirty="0" smtClean="0">
                <a:latin typeface="Arial" pitchFamily="34" charset="0"/>
                <a:cs typeface="Arial" pitchFamily="34" charset="0"/>
              </a:rPr>
              <a:t> </a:t>
            </a:r>
            <a:r>
              <a:rPr lang="en-US" sz="7200" b="1" dirty="0" smtClean="0">
                <a:solidFill>
                  <a:srgbClr val="FF00FF"/>
                </a:solidFill>
                <a:latin typeface="Arial" pitchFamily="34" charset="0"/>
                <a:cs typeface="Arial" pitchFamily="34" charset="0"/>
              </a:rPr>
              <a:t>you</a:t>
            </a:r>
          </a:p>
          <a:p>
            <a:pPr algn="ctr">
              <a:buNone/>
            </a:pPr>
            <a:r>
              <a:rPr lang="en-US" sz="4800" b="1" dirty="0" smtClean="0">
                <a:solidFill>
                  <a:srgbClr val="00FF00"/>
                </a:solidFill>
                <a:latin typeface="Arial" pitchFamily="34" charset="0"/>
                <a:cs typeface="Arial" pitchFamily="34" charset="0"/>
              </a:rPr>
              <a:t>We hope that you enjoyed our slide show!</a:t>
            </a:r>
            <a:endParaRPr lang="en-US" sz="4800" b="1" dirty="0">
              <a:solidFill>
                <a:srgbClr val="00FF00"/>
              </a:solidFill>
              <a:latin typeface="Arial" pitchFamily="34" charset="0"/>
              <a:cs typeface="Arial" pitchFamily="34" charset="0"/>
            </a:endParaRPr>
          </a:p>
        </p:txBody>
      </p:sp>
      <p:sp>
        <p:nvSpPr>
          <p:cNvPr id="4" name="Smiley Face 3"/>
          <p:cNvSpPr/>
          <p:nvPr/>
        </p:nvSpPr>
        <p:spPr>
          <a:xfrm>
            <a:off x="3203848" y="4293096"/>
            <a:ext cx="2592288" cy="216024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solidFill>
                  <a:srgbClr val="FFFF00"/>
                </a:solidFill>
                <a:latin typeface="+mn-lt"/>
              </a:rPr>
              <a:t>Why is Australia’s wildlife so unique?</a:t>
            </a:r>
            <a:endParaRPr lang="en-US" dirty="0">
              <a:solidFill>
                <a:srgbClr val="FFFF00"/>
              </a:solidFill>
              <a:latin typeface="+mn-lt"/>
            </a:endParaRPr>
          </a:p>
        </p:txBody>
      </p:sp>
      <p:sp>
        <p:nvSpPr>
          <p:cNvPr id="3" name="Content Placeholder 2"/>
          <p:cNvSpPr>
            <a:spLocks noGrp="1"/>
          </p:cNvSpPr>
          <p:nvPr>
            <p:ph idx="1"/>
          </p:nvPr>
        </p:nvSpPr>
        <p:spPr>
          <a:xfrm>
            <a:off x="323528" y="1628800"/>
            <a:ext cx="4978896" cy="4997152"/>
          </a:xfrm>
        </p:spPr>
        <p:txBody>
          <a:bodyPr>
            <a:normAutofit fontScale="55000" lnSpcReduction="20000"/>
          </a:bodyPr>
          <a:lstStyle/>
          <a:p>
            <a:endParaRPr lang="en-US" dirty="0" smtClean="0"/>
          </a:p>
          <a:p>
            <a:pPr marL="0" indent="36513">
              <a:buNone/>
            </a:pPr>
            <a:r>
              <a:rPr lang="en-US" sz="4400" dirty="0" smtClean="0"/>
              <a:t>Australia was once a part of a huge continent called </a:t>
            </a:r>
            <a:r>
              <a:rPr lang="en-US" sz="4400" dirty="0" err="1" smtClean="0"/>
              <a:t>Gondwana</a:t>
            </a:r>
            <a:r>
              <a:rPr lang="en-US" sz="4400" dirty="0" smtClean="0"/>
              <a:t>, but when this continent broke a part Australia became a separate island.  </a:t>
            </a:r>
          </a:p>
          <a:p>
            <a:pPr marL="0" indent="36513">
              <a:buNone/>
            </a:pPr>
            <a:endParaRPr lang="en-US" sz="4400" dirty="0" smtClean="0"/>
          </a:p>
          <a:p>
            <a:pPr marL="0" indent="36513">
              <a:buNone/>
            </a:pPr>
            <a:r>
              <a:rPr lang="en-US" sz="4400" dirty="0" smtClean="0"/>
              <a:t>Because Australia became isolated and there were not many animal predators, Australia started to develop a lot of unique animals. </a:t>
            </a:r>
          </a:p>
          <a:p>
            <a:pPr marL="0" indent="36513"/>
            <a:endParaRPr lang="en-US" sz="4400" dirty="0" smtClean="0"/>
          </a:p>
          <a:p>
            <a:pPr marL="0" indent="36513">
              <a:buNone/>
            </a:pPr>
            <a:r>
              <a:rPr lang="en-US" sz="4400" dirty="0" smtClean="0"/>
              <a:t>Overtime Australia became a much drier continent which developed even more unique animals. </a:t>
            </a:r>
          </a:p>
          <a:p>
            <a:endParaRPr lang="en-US" dirty="0" smtClean="0"/>
          </a:p>
          <a:p>
            <a:endParaRPr lang="en-US" dirty="0" smtClean="0"/>
          </a:p>
          <a:p>
            <a:endParaRPr lang="en-US" dirty="0"/>
          </a:p>
        </p:txBody>
      </p:sp>
      <p:pic>
        <p:nvPicPr>
          <p:cNvPr id="24578" name="Picture 2" descr="http://www.the-great-barrier-reef-experience.com/image-files/gondwana.gif"/>
          <p:cNvPicPr>
            <a:picLocks noChangeAspect="1" noChangeArrowheads="1"/>
          </p:cNvPicPr>
          <p:nvPr/>
        </p:nvPicPr>
        <p:blipFill>
          <a:blip r:embed="rId3" cstate="print"/>
          <a:srcRect/>
          <a:stretch>
            <a:fillRect/>
          </a:stretch>
        </p:blipFill>
        <p:spPr bwMode="auto">
          <a:xfrm>
            <a:off x="5292080" y="1844824"/>
            <a:ext cx="3851920" cy="3312368"/>
          </a:xfrm>
          <a:prstGeom prst="rect">
            <a:avLst/>
          </a:prstGeom>
          <a:noFill/>
        </p:spPr>
      </p:pic>
      <p:pic>
        <p:nvPicPr>
          <p:cNvPr id="11" name="MS900441695[2].wav">
            <a:hlinkClick r:id="" action="ppaction://media"/>
          </p:cNvPr>
          <p:cNvPicPr>
            <a:picLocks noRot="1" noChangeAspect="1"/>
          </p:cNvPicPr>
          <p:nvPr>
            <a:audioFile r:link="rId1"/>
          </p:nvPr>
        </p:nvPicPr>
        <p:blipFill>
          <a:blip r:embed="rId4" cstate="print"/>
          <a:stretch>
            <a:fillRect/>
          </a:stretch>
        </p:blipFill>
        <p:spPr>
          <a:xfrm>
            <a:off x="8532440" y="630932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4"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260648"/>
            <a:ext cx="7467600" cy="4525963"/>
          </a:xfrm>
        </p:spPr>
        <p:txBody>
          <a:bodyPr>
            <a:normAutofit/>
          </a:bodyPr>
          <a:lstStyle/>
          <a:p>
            <a:pPr algn="ctr">
              <a:buNone/>
            </a:pPr>
            <a:r>
              <a:rPr lang="en-US" sz="3200" dirty="0" smtClean="0">
                <a:solidFill>
                  <a:srgbClr val="FFFF00"/>
                </a:solidFill>
              </a:rPr>
              <a:t>Animal Number #1</a:t>
            </a:r>
          </a:p>
          <a:p>
            <a:pPr algn="ctr"/>
            <a:endParaRPr lang="en-US" sz="4800" dirty="0" smtClean="0"/>
          </a:p>
          <a:p>
            <a:pPr algn="ctr">
              <a:buNone/>
            </a:pPr>
            <a:r>
              <a:rPr lang="en-US" sz="4800" dirty="0" smtClean="0">
                <a:solidFill>
                  <a:srgbClr val="FF0000"/>
                </a:solidFill>
              </a:rPr>
              <a:t>The Duck Billed Platypus</a:t>
            </a:r>
          </a:p>
        </p:txBody>
      </p:sp>
      <p:pic>
        <p:nvPicPr>
          <p:cNvPr id="4" name="Picture 2" descr="http://t1.gstatic.com/images?q=tbn:ANd9GcQWy1yNlILUZBBkjLuWOzV3Uz3JEVRlyqeWJLO31OhDxD_LKcI&amp;t=1&amp;usg=__J9dkb_jjsgbj5nFn_SFxAIwIhvs="/>
          <p:cNvPicPr>
            <a:picLocks noChangeAspect="1" noChangeArrowheads="1"/>
          </p:cNvPicPr>
          <p:nvPr/>
        </p:nvPicPr>
        <p:blipFill>
          <a:blip r:embed="rId3" cstate="print"/>
          <a:srcRect/>
          <a:stretch>
            <a:fillRect/>
          </a:stretch>
        </p:blipFill>
        <p:spPr bwMode="auto">
          <a:xfrm>
            <a:off x="2339752" y="2708920"/>
            <a:ext cx="4258423" cy="3528392"/>
          </a:xfrm>
          <a:prstGeom prst="rect">
            <a:avLst/>
          </a:prstGeom>
          <a:noFill/>
        </p:spPr>
      </p:pic>
      <p:pic>
        <p:nvPicPr>
          <p:cNvPr id="5" name="MS900388287[1].wav">
            <a:hlinkClick r:id="" action="ppaction://media"/>
          </p:cNvPr>
          <p:cNvPicPr>
            <a:picLocks noRot="1" noChangeAspect="1"/>
          </p:cNvPicPr>
          <p:nvPr>
            <a:audioFile r:link="rId1"/>
          </p:nvPr>
        </p:nvPicPr>
        <p:blipFill>
          <a:blip r:embed="rId4" cstate="print"/>
          <a:stretch>
            <a:fillRect/>
          </a:stretch>
        </p:blipFill>
        <p:spPr>
          <a:xfrm>
            <a:off x="8604448" y="6093296"/>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96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54162"/>
          </a:xfrm>
        </p:spPr>
        <p:txBody>
          <a:bodyPr>
            <a:noAutofit/>
          </a:bodyPr>
          <a:lstStyle/>
          <a:p>
            <a:pPr algn="ctr"/>
            <a:r>
              <a:rPr lang="en-US" sz="4800" b="1" dirty="0" smtClean="0">
                <a:solidFill>
                  <a:srgbClr val="FF0000"/>
                </a:solidFill>
                <a:latin typeface="Arial" pitchFamily="34" charset="0"/>
                <a:cs typeface="Arial" pitchFamily="34" charset="0"/>
              </a:rPr>
              <a:t>What is it?</a:t>
            </a:r>
            <a:endParaRPr lang="en-US" sz="4800" b="1" dirty="0">
              <a:solidFill>
                <a:srgbClr val="FF0000"/>
              </a:solidFill>
              <a:latin typeface="Arial" pitchFamily="34" charset="0"/>
              <a:cs typeface="Arial" pitchFamily="34" charset="0"/>
            </a:endParaRPr>
          </a:p>
        </p:txBody>
      </p:sp>
      <p:sp>
        <p:nvSpPr>
          <p:cNvPr id="3" name="Content Placeholder 2"/>
          <p:cNvSpPr>
            <a:spLocks noGrp="1"/>
          </p:cNvSpPr>
          <p:nvPr>
            <p:ph idx="1"/>
          </p:nvPr>
        </p:nvSpPr>
        <p:spPr/>
        <p:txBody>
          <a:bodyPr/>
          <a:lstStyle/>
          <a:p>
            <a:pPr marL="0" indent="0" algn="ctr">
              <a:buNone/>
            </a:pPr>
            <a:r>
              <a:rPr lang="en-US" dirty="0" smtClean="0">
                <a:solidFill>
                  <a:srgbClr val="FFFF00"/>
                </a:solidFill>
              </a:rPr>
              <a:t>The Duck billed platypus is an Australian mammal that is found in Eastern Australia and Tasmania. </a:t>
            </a:r>
            <a:endParaRPr lang="en-US" dirty="0">
              <a:solidFill>
                <a:srgbClr val="FFFF00"/>
              </a:solidFill>
            </a:endParaRPr>
          </a:p>
        </p:txBody>
      </p:sp>
      <p:pic>
        <p:nvPicPr>
          <p:cNvPr id="14338" name="Picture 2" descr="http://t2.gstatic.com/images?q=tbn:ANd9GcTukhIZZ9A2G4ScUZRsPMChAcIcJNuOZTCpQOpnLt9qaXfyGDQ&amp;t=1&amp;usg=__roTTPSKtJ-rSna_LlJ8R3289heE="/>
          <p:cNvPicPr>
            <a:picLocks noChangeAspect="1" noChangeArrowheads="1"/>
          </p:cNvPicPr>
          <p:nvPr/>
        </p:nvPicPr>
        <p:blipFill>
          <a:blip r:embed="rId2" cstate="print"/>
          <a:srcRect/>
          <a:stretch>
            <a:fillRect/>
          </a:stretch>
        </p:blipFill>
        <p:spPr bwMode="auto">
          <a:xfrm>
            <a:off x="2555776" y="3212976"/>
            <a:ext cx="3744416" cy="339536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5505475"/>
          </a:xfrm>
        </p:spPr>
        <p:txBody>
          <a:bodyPr/>
          <a:lstStyle/>
          <a:p>
            <a:pPr marL="0" indent="0" algn="ctr">
              <a:buNone/>
            </a:pPr>
            <a:r>
              <a:rPr lang="en-US" sz="4400" b="1" dirty="0" smtClean="0">
                <a:solidFill>
                  <a:srgbClr val="FFFF00"/>
                </a:solidFill>
              </a:rPr>
              <a:t>Where does the Duck Billed </a:t>
            </a:r>
          </a:p>
          <a:p>
            <a:pPr marL="0" indent="0" algn="ctr">
              <a:buNone/>
            </a:pPr>
            <a:r>
              <a:rPr lang="en-US" sz="4400" b="1" dirty="0" smtClean="0">
                <a:solidFill>
                  <a:srgbClr val="FFFF00"/>
                </a:solidFill>
              </a:rPr>
              <a:t>Platypus live?</a:t>
            </a:r>
          </a:p>
          <a:p>
            <a:pPr marL="0" indent="0" algn="ctr">
              <a:buNone/>
            </a:pPr>
            <a:endParaRPr lang="en-US" sz="2800" dirty="0" smtClean="0">
              <a:solidFill>
                <a:srgbClr val="FF0000"/>
              </a:solidFill>
            </a:endParaRPr>
          </a:p>
          <a:p>
            <a:pPr marL="0" indent="0" algn="ctr">
              <a:buNone/>
            </a:pPr>
            <a:endParaRPr lang="en-US" sz="2800" dirty="0" smtClean="0">
              <a:solidFill>
                <a:srgbClr val="FF0000"/>
              </a:solidFill>
            </a:endParaRPr>
          </a:p>
          <a:p>
            <a:pPr marL="0" indent="0" algn="ctr">
              <a:buNone/>
            </a:pPr>
            <a:endParaRPr lang="en-US" sz="2800" dirty="0" smtClean="0">
              <a:solidFill>
                <a:srgbClr val="FF0000"/>
              </a:solidFill>
            </a:endParaRPr>
          </a:p>
          <a:p>
            <a:pPr marL="0" indent="0" algn="ctr">
              <a:buNone/>
            </a:pPr>
            <a:endParaRPr lang="en-US" sz="2800" dirty="0" smtClean="0">
              <a:solidFill>
                <a:srgbClr val="FF0000"/>
              </a:solidFill>
            </a:endParaRPr>
          </a:p>
          <a:p>
            <a:pPr marL="0" indent="0" algn="ctr">
              <a:buNone/>
            </a:pPr>
            <a:r>
              <a:rPr lang="en-US" sz="2800" dirty="0" smtClean="0">
                <a:solidFill>
                  <a:srgbClr val="FF0000"/>
                </a:solidFill>
              </a:rPr>
              <a:t>The Duck Billed Platypus lives in burrows that they dig on the banks of freshwater creeks, rivers, lakes and dams. These burrows provide it with shelter and protection from other dangerous animals.</a:t>
            </a:r>
          </a:p>
          <a:p>
            <a:endParaRPr lang="en-US" dirty="0"/>
          </a:p>
        </p:txBody>
      </p:sp>
      <p:pic>
        <p:nvPicPr>
          <p:cNvPr id="15362" name="Picture 2" descr="http://t3.gstatic.com/images?q=tbn:ANd9GcT-p4MxVcfHQYxTPzE27Y2_6r1Y7B8obNpNZFmnIeI7tirYXOU&amp;t=1&amp;usg=__i4Q6eKip1H4gUWZvCncv1nHvYGY="/>
          <p:cNvPicPr>
            <a:picLocks noChangeAspect="1" noChangeArrowheads="1"/>
          </p:cNvPicPr>
          <p:nvPr/>
        </p:nvPicPr>
        <p:blipFill>
          <a:blip r:embed="rId3" cstate="print"/>
          <a:srcRect/>
          <a:stretch>
            <a:fillRect/>
          </a:stretch>
        </p:blipFill>
        <p:spPr bwMode="auto">
          <a:xfrm>
            <a:off x="3419872" y="2132856"/>
            <a:ext cx="2448272" cy="1602827"/>
          </a:xfrm>
          <a:prstGeom prst="rect">
            <a:avLst/>
          </a:prstGeom>
          <a:noFill/>
        </p:spPr>
      </p:pic>
      <p:sp>
        <p:nvSpPr>
          <p:cNvPr id="15364" name="AutoShape 4" descr="data:image/jpg;base64,/9j/4AAQSkZJRgABAQAAAQABAAD/2wCEAAkGBhQSERQSExMVFRUVGCIaGRgXGB0eIBodGCIbHhwXFyIgHCceHRsjGiEZIS8sJScsLSwsHx8xNTAtNScrLCoBCQoKBQUFDQUFDSkYEhgpKSkpKSkpKSkpKSkpKSkpKSkpKSkpKSkpKSkpKSkpKSkpKSkpKSkpKSkpKSkpKSkpKf/AABEIAHMAzAMBIgACEQEDEQH/xAAbAAACAwEBAQAAAAAAAAAAAAAEBQADBgIBB//EAD4QAAIBAwMCBAUBBAgGAwEAAAECEQMSIQAEMQVBEyJRYQYyQnGBkRQjUrEzU2KhotLh8RZDcoLR8BUkwQf/xAAUAQEAAAAAAAAAAAAAAAAAAAAA/8QAFBEBAAAAAAAAAAAAAAAAAAAAAP/aAAwDAQACEQMRAD8A+u6mpqaCamprisGjykA9pEj7H2PtoBm3ZxOIZA0erllj7XWR99AHrEU6LtkM0ElSDxVBPpICyR9/Uau6qCadSUILIRhh8ygsvB5kDMTgemgeqXCkFRbmpE1LT/YUsoyBEi6B+DzgL9rvkp7cVj/y6dgBEEsclFkXEkhREcz7wD0lmo0ite5PEF/kGUkzDnLSWNudC9R21feF2o1WFJKjeGadsliT+8kgyFBwMcqZ50f0Ppzbekyr4hYBbnEtfbM2Xnvj14M86BuVrGCHAZfmQgFSTmLhnAx+n30o+I9yfBJC+JUBMhVBKECSqebBiSDmc57ab7naO/llkECaisAxjNpERHvjvHOhq/xDQVQHa4kqkBbpd5AQRgs2cDsfQ6BSm2p1FWo7sKwtpuy1KggVImxbyJ5BPqpMcR51roAXwhTf5ntCu7lWkSSoUiGx+nHoO1orXStCnwXYCnUp+ZgbQpCAAyoK5MwDdHoKq3QwQ+4qI6FazMi3nzBm8rEwSotOVtHp9wa/C1GrTpFK0AgzHJWc2kxHEHuR3PGmTo/iSreUqO2MEyPYkEZjtoCioAbw6gL1CCxcwKkmGK8x5ZgDvGRk6839FQA7LZAwFkMBwBcCVGSf1iNAbvNy64RFcxkeJB44AtJP92qV6cgpCiyCwqykHzCwj5CTwOIHsPeEu0p1dwniB2psjcqlNmrWfTmGKiQMgHgg8QJufhh6FJqlI02JBLBKSgMoEhRcxVB+Cf7R7hqk24ekaLXeVQpORMAQyn79+caA6tsmFKUW9qWTebS4UAFLlEm4CCT6ZB40v6J49Sqy1WqhVCsSwCnykGyVNpX35IkHmdac11YfxKccSDyIwD6H20Ga6ZsgCz+H4ZcLFGkwimCPK4cAC1u8YEcc6G2eyV6SFlZCKhhgS5rJczWE2QysLfLwDPYRrV73fU6QDVCFWfmPAJwBPYnjQT9Lse6izJMuVB/pGxghsBYPAiNAg2nRRTG3rG+i5WAjteKJYEuTdJYGAtotAuE6eUNqvhiggSpSE3IzBiBIwp7qDJz6gAiI1TVotU3Q8WmHpNTtCWnyGZLOTAKkCBiZ9O6zqXQa1Op4iV2RVyXYyBBBUWLaWESpE9geeQYdXqCjTare1KPlVX4OZlTK91mB+gzpWuwqVKavRNJabYal4atddYqOzUqokYuDLbIAnvomnUBUPVKCk03g1ptIBXyhgDUWbRBIKkZBjOf2WztTwzUdaSixjOLIBYuWeKZUgQVAEtgcAAz3vSq+2tsaZZZsRnNxMKR4lQhRcRNoExnjBPSPiGuysShbzkXGm4mI483H202fp7biJ3H7pKiOqoIP7sggO90sGwSP9te7rpHjNfTqsq8RTcquMcBTnQOdTU1NBNTU1NAH1eiWouF+YKSPuM/35H5/Ol1fqyJUWrAsah4kjEhA3lA9fMoH+mnpGsn+xlCFqhStElFZmAApuVZT8pEi0cx3M4yAfQ9g7bQGk6pY7uB4d/iK2So8wIUA+GY7qecaIT4cenYq1aampMhEYggZimHZkSAFgx+YjSrabQIzeGSEJYgkkFg8Fg3ItMAQIHtk60pqA0ipdqdJwLAhBZQOywLuR5bcDQMdvtaitezsxKQy/TdHIzgf+zrhemF0KVbApkFKQtBBEQxMn7xE4mdB7beJVsQ1K6EcNcAGZWAiY8xbHbIOitwDSRPEqs6+Jk5Uw02g28qD/doI8EMFupuPKokkwowQoxBOJiIHY8K+qUh41Mk2ufktYqxAgi69bCY+5GM4nWmVTHzH749vaP8AfWc3fSgN2Kn71Sov8RcrHBVgI9z3ONAHuqm8qkIKTU2QEE3UqgtUhhOQ1zQInEnjQ2/662RWpUy1NhlmQ1FMH6VAVsyIJ4nnTI/FVFCrM1SFUK8oSDcAaZu9SDP54nTLfmlVDqVVrQrkMQLgIaSSDgL/AD0Hmx+IaDQGemjsxQKSATaYj/qiMTjGrttRp0xUcP5AWUjMLaxleSZDSMRPvzpXS2AsplglSoWcqyqR+7qkubcfMFKrIB/mQyEDgMizJJHNoz4snI4E9+Z50BFLqFN4IeCDgMbTmOx5BH+mqR1NASqkmwgEBWJ+o4x5gQOw4zOqupsSV8oqHPkPJAnKg8EiQTnEGJgaoq75FQHw6igcSHNhMxgcYOMgcj2IXL1ygf3hKwODBL8xxbj9cGcaGf4rprUAhPD/AI71FvaLYm45EfjSz4bWolWoY8QNaC2VlYNyhZg1Acz6Aj3Gko7eKZFSBBMm76Vm0nFox7AAemgB2fXzVh7TTFpNuHZ1F0lAp7Gw8dzg40t6h1W8VfEqVKaIVKHALYU4CqT9RGMtiONVdE6hQDKdtTr7ogsb0HkUuZcB3YKROfKYx75L6im6dAi7NbR2NdbsY7qRPHfEc5jQZ4Vq+5qN4R3jYZWNTyEhSPKEKhVknhskQZ9GvV9sCDNl6U2SXIBQPZJqpJk2rgibQWiSMXbSqUeo9XaVyWQI318YiVOVIEk2yMaK6ZtaFXxfAe9qihKxaScCAHBN64kAcHHodB70k0Va6nTdQASxAbLTB5PyYJ/X304REqgMCwxwGKxOYIB5zpN+0kVApBuFJh45ewEAgKIPzXQGlfQffWYTrNJAAKzUgc/P82SLxMmMR/26D6ZqampoJqampoJrM/FnSqzMlWgKrMAVKpUthSMwD5ZIxn2751ptePUCiSQAO5xoPnQ+IFlKLGpQZDhatIhSObmI8jSZ9J/u1XtuotUqf0pq0JWS6U3WQT5VpoJpicM2W5Mdh9GdFcQQrD0IBwf/ADnWf6l//P8Aa1CXpqdvVIjxKJtP/cOG/OgX7/Zlmcqilv3ZYKywQk2tTByCcfgsJJOr9l8RsypT8H+C1kZXHObSD864IxHbXL7He7ZRMb6mBHIp11/6CBBFpIiZ9/Vl0Pr+2qkimj0qsQadVDTfGIhsHPpzoPN/1EEMtKlfY1tTLIEkEk8rwBn78zz5slsp1D+8Wna3mZi5kwDOSSojy94nPozr7OVqWwjPALesd/XgsNK6/U6e2F9fdLAwMAllJkLaJPsCPUZOg7HSzTDksHNQr4KKMUiqWg05MgATJ9CTyTrx95TpIorotFXLALILFjkshGSSCcLJjQVHqO43Rja0f2ekDBq11N3BzQTgD6ZMRPGNNOl/C9GiS9viVT81Wp5mYn74H40APVN2juJTdMsQrUaLESYF5JIkiMGODpK/xd4NWTU8NZM0atOpS55ZWYEXdwBj+et/rmrSDCGAYehAI/Q40COn1Fqqq9JVrK0EMLeCpBVrfq5nMenMaCHRSKwRBVCu1QtVll8MlQECifMsloyRmcaM3nwJtKjmqKZpVD9dF2pn7+Qgdz276u2/QqtMWrvKxGf6RUfn3KzMepP2GgH6Zs6awoqEGi7WqWkrcWud57EE4495Iiyn0hdz56yo1OTCxipk5qCSIB7cSAeeeqXw/U8RGfcs1NeaYpogb2e0eYTntx3nVnXOrtt5qQWRArOBE2sWDP6+WAf10F/W+rLtaDVSJtwqAxceyj0ESSYwAT20l6NRrVoduoVGYwSlEU/DQMA4T+juMAgAkgn051RV60pddxWFdmpgmnRpbesVF4K3O1kOCv1QAIOmPwh1KlUWp4dQMzOajIP+WGiFPlHHGgPq71qMeJdUVoAZKckH+2FPc8Wj1n10AU229LVNvWArJgvTJV1OIFRSA1vGCMjGu+sdX26UqlSpVChayoSIBLoQQmQZP+sazHxFvglarvaCOK1KijyBEq7CaFRQPOSsMObSROgfbi7d0X29ZClamV8QLwyk/PTJi5SBMdiI9NddP6JtAGWpS2xZXYTAkiZBefrg5jv7yNe19wag2e+o/UAr4+anVE2HPK1LYzgz6nTTZ7MIGsLU5YsVlWyeTJBOeedAGPitP6up/h/zan/Faf1dT/D/AJtZ7U0Gh/4rT+rqf4f82p/xWn9VU/w/5tZ7U0Gjp/EXieRKbqxwC1tqn+IwTif1MDvrNbvo9KqiNUVq9aqW7mwmmZAAqQAGNok9+NX9L3QFV1lifCAtNNijPJtGA1zL38vPMROtHUKAM1ZltVIvNqgY86hgchc9sZ9NBndp0tDUNVqfg3YTw3VZY/M7W4DBVKgkw1q45l3Q6o9EKlVatWS0OlI4VYjxBg3etoI9PYmrRdksUAoe5aSyngj0+lifvg8FQ26ekDUYKVpDLFVqMpmSS2CFkNgcdu0hodh1GnWS+k4dZiR2I5UjkMPQ513U2aNgop/A1i+o7kCoKlI+E7VKYdqSQXESxeRBYq9OVORMyca0NDq9S8grTZAwF6sflIaWOCBBAwSOfTQdUPhTao5daIBM92jPMCYGj9vsKafJTRSO6qAf150ob4qtFMvtqw8QwCLSAOQWM4wR/wCjXTfEjWK3gOtxHzkRkkczknkf7SDzQm86tSpEK7gMQSF+ogcwOTpB1U7yqtS2olFqZJCYIqIJhifmBMcBhBIkkc1p0miGp1Vm8wzE1GcU3ibpuyScFB8340Fm9+IN3UV22dGmyAlQ1S+bhBm0CeJwRHGc68HXt0CAP2er5AWADJaQhYk3PJDG0CF9fvpnu+j+Jbc1VwDcQSvMRMEeb0tOBJ+2rtr0Omi+RQjGIKqqEKDK0/KPkB7DH8tAt2nxe1z0621rI6PYRTHiAsQCFBABkqZ4j0J0fR+KtoxCjcUgxEhWYKeYiGjM4jQ25rIDTFdVRiDBeShkp5Jmb5yFz3+4q6h8P06mzKAUWADEOVkKRJuQDuDPfMe+gfpuVYwGUnmAQcev8tJzv6FWpXYvC0f/AK9UVFIWSQy84IloPaDHedYmtQO1rU95QpuppFRVp2KDXR1AaopkAyQIGJYj11st90b9o/8AsbWuKZqrDSgqU6q8Q6EgHGJB40Aez3dTaCVFWvt3chUCgvRxFqWkhqcxAJkDuYgtKmzFWsm5YtT8Om3l4JV7SGqEHFtrQIxLeukfTtvW2bk7hdutIKf3lCjaSB8oAUAq3Bg38GI5BfV9+/jE0CGlQrC4ANJAUoT+7cC4hhNwkeogKGrVNzcUdf2fFQVVRvEcCQYuAzKrlYBz20ybp9MgqgtppaAQpuLestkEQBJnucc6V0Os+A9GizCp2imWYK6KSQo+ZQDyc8gnkaG3fxe/i0aVGk5D/UQ5VSqiAoFqkT9wYPPGg0e22CpTqorW0zWLcyMlWdftddq/p/TGVAKlWsW96k4GBJAAn8DWbbrlO5NpTFIkmXqLd4fiHvjJSZDSfL3wI016Pt2PimpuEqOamTS8o+VIBE/NEE/fQI9TU1NBNeUnAYMQcNiOSwwsd8mNQtrodNO4AokVEFYEiqo+Q0yDnPM4/wBxoDOiJT27VLSatxDfvGkpbcGtNsEBAhwZPbg6d7qTcaTLLEWlZGeJLAQTGO4Ge+de7XbQ2VyVUSouUqMYnCyOf9tdOT4ljFLGwVtIJPIPJEQvtP3EaDqluSotItsBm7vAnylcDt2GMxxKjp9ddxUrEllJtUh/lPFgKMAGJHcYyPaT+qUqTIWNt5QsINxOOVyPTnjHoNI9/CqKyv4aimJWFZw5KBSgOYEk4ng88aBxttkVR2V7naoxE/8ALJAXw1+aFAGZPGZ41Wm4FQLTNBwpQFbY8uTBkCASQY+2YnVO36PVSo9NqxYVLjBGQkkHPd4gSBj+bDa7cpYrLhEuuUEhmzP9qRkiR3ProLt6joC6+d5gHiAYy2YOOTjhfQ6X7PpBKuu4QVGLG0lQ8c+YmAc4PM683u+ekAzM4uwVIF31ZBX5OccnHeI1TuxujaihArR4ZWo6tEZu8hBOZ7YB450F6dLpPTVFphCpuM0oYHBDCAPT849ZBO26WtEZZUyAGVVWciAwIILGBn2551n931HcUWseoLouuZyS0cyAISMNJAmR6wHvRKzbil4lS1kYYHJBBzmJjA7kyD9gBe43jq9tOkX/AIifKAR7keYmBx7aWUOp1azSQ1AUm82LsnApkDLHObT+mnYRXhpJHoGMdxkfrrk7dbSi2iOAAIBGJgROfX00CiqwBD1aiLShg4HB8QpDORhSeYxP51ym1WpQqIUYU3/gMTTkgBIJyBAb1A4nVlXbMG+YxkAALDFJxUkWHAP3gYkHQFLa1atBgFppVTyNt7AyL5gZPBJtggqfbOIArqO0NWgIC1LL1BOStylGDL3YKRPB5xk6SdCFelL7dXdSxvDwKdUKFVaqd6RCjKiZwIjOuadCtTKhGZad0+IqElXJMGHZiEmVNoGY5jDjbdSq0QWqXvBYMpADFmIKsBJkKBbgnGfTQF7b4kp1HajWpNTOP6S0o13owJEekxOsd1TYUKQanRc1KTXAUS1anYzRL0j4TLcCCQQAACebhraUd7Sr2VHpFfLlnBFpnAJMD3BnuPXRlXesGzTuSYlSSQQOSIx37/zEh832q7WiitUSq848OjTay3lfFqMqGpaZMuOWxq2j0xq7+EopbZagDA+Je7oVBLeV/wBzDwtqQM2mV1tq+6VzC0+MmWsOJEWx5+B2PbiBoUdQKsFCgQkzTKAxF0ZUBV+qCcT2AyHHRqdPbFKNIyRRLFaPnUhWiQSBDEgjnntxLHYp4qmp4QVWi0NaTaFUZiQMg4k6X7jq1Q0wUpmmWaFK0wyi42qwPlyMnOJMasp9XTbFqVTxFgyqhWYAEDgiRBMmJ76BLrwtxr3VdWoBaCJBZQRMckcnsCJ0BW02VSqTYBiR5pAJHqRmPWPUZ4nXAFVCg2hRkkSMDtJ4557DtIOudnt0VQgIJpGDGPMRmQO5Bn867NSxCYaFnEFmIHFsGftzoFFLpVQF6Rqkq8s0jCyRFmBJmCfufXXW72EljYS0KabiPMQBzAPPMn0GRzr3ZMu4dKtrlGlgHS2wgCFOfeOP4tUCtWoMT4dyFZVVVibiT5JkBZMCftjOgDenUQoEw1hFrhjEHygQZsY4zmfTRmyG4LvUvSorQisPpKlwXkyFgsZGe0aG6fvqYrmadUElSVqL8rEmCmB8pDg8niNPtzRQg2lJuEiRDHiGHqRMe+e2gFNcQi1TDBAS4XBgQSJHcHvI8xESRoKr1wU5ZXpWfLElG5IkK+JAzgRH3GiX6aoqq1WqoK/Kl0YAKyJbAiDx6jR+5pohao1onuxAgw3t3++dBmt5vTUOKLVAbfDqE0nuYjOCyjAC5BuxEfLq89cq07A9MkE3Sz00VuTCSxYcHDdiBExr3e9Ho1LmNVlvCxLSJVbjbcbV+b9Z05q7lSApYhgklQAW7CQcj14yZ0FPRt01ZFZqcKVMl5DXTBEd1gDPeOBxpl+zrCrEBSCAMRbxGk1H4hoIigyL2ZQApBNs8AmRA/AknjXf/wAqaVJzVcF7bkVF81pm3EZMjP2940Dc0okqAGiAY9OAY7TpVRULWL1B5gLVq3TcQMrA49SD3HOBAO/65t6QWo9VaYZRgmZJGBb/ABTM/wB88HvpvVkqUgrB2IUkF/qtwVB+hpjHoOTkgC+n9SNSnVqBPMrn9y8BgAIzzaXHmE9j7zpdt/iI02KNTRRMeIAQpuJKhvqFwIYEyB9USCfKVVadS5l8JSLQCpUsDgJcBJgwc/znUTa+MylqgpkiFCXCMyVJ/iOT3mT2IkKOp7qo4arbRYr5GWopNs5HCSx58smB3zOqulXVKqmrbUtuyFtLgyRcshS3H03T3wdEUWqK7L4aVlpsF+e4qIJN5jlTAHpcccw5r7RwJo2KSCJKEmZ8sAfiCfSSc6AGvu0oAVBRKGAwVmCmZ/IEe5xmBOq6XxPScWsCCQSbfPaSZ7CCDHfPProTZ9ZrPUo0qsteSJCFTCAgkESTDZn7nEzrT9Sp+VnChmAxI9xz3jHr+ugr6f1HxlgEzElwuCJ7ZgMRmO3PpqjqPw9TrVKbtTAKNdIMGcxMDzQ0YODJnR+3qAACwpj5bTj8gRP5nQ9Ny7RTfyWmZViQzZBUmOx4zj0xICdU6KXpgSXAK+QQBAIyomA2Ackie2jR033A9BYhI9iSpJMznXdLaMpY+KzAgBQwm0gGTP1TIMQIjRQH50GKrdFr2yqqr+rgHIJxaIulQBg8H1xphR2yU6KhqZRqkBYBEsIZFck3khiwFxBAu4509p2wCwAIbBZYySRInufbmR7aA2W6VrVoAMHY1GLSRBZgxB/jDCI7f3kKG6PVSoam3Y025em3mpVDEkLmaZLTkfmdMdv1GQA4CVJhkBugmcBgADjM9hMjXm42gqLZfVpOVBLI1rxxkwQcjP8AtqynevzMtiwPwBlmzj/2dByhqSGvVlaJBAEA/wALYnMcjI0k6x1ipNNaRuQsJc+kwxPGJwIB7niYfbmZDKSSOwODzhh7nEjjk4GljdSYytakVVoAiR5YM3ZMleQPQTjQVN03b1WRSCUeSAS2WQmbske4+xz20sr9JdKtSntzHkDspZ+S5UkC60Cy0wCPXRlSrtGCsxSmwZhEkSomZznyiZ5Hf0150WhRbwdwhINVRTCkmZBZmBkxhRwDPB9NA82EtSU1YJZQrZkHsQfuxI/TQ236VDMD5x6NlSMFRBkYyPzI0SBSpqKYIUJAF0kA4Ik98wedA7qpQ8jB2UubYpNI95EQABJ4H8tBOpbIubPCUqSbXvEqBGExK+WcCRn3z3U6FRYW+HTwBE0xLGPqBADeUfgzOudns1fxEYhlU2soTykmCXAUz7SI44xnj9lo0QImkgMkkMsMfqvM4AHExnvoLn6HSdVakootIJKoA0Ico2R6R7Z0Hvdi1IU1pUlalfK0mcrLuxbJyBBnEEEaNTc00yrv5p8x8wckz5QOTkj+cnVC9eQOVLOwQkuHpW2+4JjAM+p4A0C7dbJfDqVQgNRwVYgKFBxCk2nuBxiecHPfUFqeF4arXk0wppoT9RAYh7bIHm7+4ictH6pTN3iNTan/AGRMF5tBgnznzcD/AFDTqtCjdZVcCAigqzeYFu5k5JgyRwYnQcjo1KlVpqfDgIQCwFxUYCoDwwNsNJnGDq/cdMNVaaeIzJK2sCLoHzzPb5R65APrqnp1enXdlIIqOoa5h5lYAi2mCPKFIJB4PB9dHUOligwe48xkwCWgS3pmeP7PoSQ62nTFp3FiZYecGIYntMdjxERPvoDf9TYbi15FIAzHoM+W03eJIUj2xyY0yO2rO5vKrT+m35gezgx6SPzx21HfxL6TQXUzAbsbchoke4Ec8d9AFtNnSJcI9QgAQA5MrzglcEm4RM+3ELbNyHmm6slOpa5DMCLQPmuMEyxHlEY4M6t2m0q1apLUlC32VBJUgLLK4Ax6ZXOe4nR+zFCxoplSxLOhzBT8iYBkD+UaBwwLLE2kjtyD7fbVe1DBRcSxxM4iAAY9c5nvP40oo9bEotRJugU6hAh/UCWkNzx3/Gqf/mgahpqJooo8SBdas2q3mAEAiGgniYM6BvSq1Gdb6YULkEVAZMEREcQZ0bTafwY/T7axu467tirs7XLClP3IF61ASCtqqcqJmR/+Dup8TeAfDaIABRlcgOhGHhQQJz76DU7nbKVcGYPuR74IMgyScaH6b0ilSyiRAAGSYGSYknkkk+pOdTU0Fq7VQ8i7Jn5miftMdhrnqFMJTd1ADfYGcjkHB17qaDnpe2RaSlVVS8M1oCyxOSYjQvxC1i06iwHFRRcBmCGkampoAdzSC11UCBU8Uv8A2vlXJ5+URph0bZJDeRcMAMcC1Tj0Mk5GTqamg4Ndl25cMQxaoSft4v8A4H6aGqUwasQMqvAA+bwwcjOQWH51NTQGbvaqKZUAgL4ZEEyMt3me5/XUqufD8Q5YYk5wWUHHHYdtTU0CPoWxp7j9oFamlQUqjBJUYgSMxJz6z29BovqvQqK7V2CZRDUWSxAcCQ0Eka81NAJ8IUgXujJpBsYzIyAMA+ZuPXWm3FEPbTaSrhrgScxEAmZIycampoM58N7Rf2ifN5UAEsxi047+5+851qN7TBCggEXrz/1DXmpoAOp1ClElSV+YYMYXxAB+AB+mhuiVmcFXJYeJWTPNqPVVVJ5wqqB+fUzNTQPKSAfkDvrncUFKvj5hDRgntyM6mpoMZ0KoW3W6pMS1OhJpoxJCEYEA+gJH5Oitl1Co9eWdpO2pPg2+ZnZSYED5ce2pqaDwC2vv0GEoCj4SjhPKflHHc6Iq7tqdoW2CoYyqnLAEmSCedeamg//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366" name="Picture 6" descr="http://rainforest-australia.com/Platypus_Burrow.gif"/>
          <p:cNvPicPr>
            <a:picLocks noChangeAspect="1" noChangeArrowheads="1"/>
          </p:cNvPicPr>
          <p:nvPr/>
        </p:nvPicPr>
        <p:blipFill>
          <a:blip r:embed="rId4" cstate="print"/>
          <a:srcRect/>
          <a:stretch>
            <a:fillRect/>
          </a:stretch>
        </p:blipFill>
        <p:spPr bwMode="auto">
          <a:xfrm>
            <a:off x="2627784" y="5733256"/>
            <a:ext cx="4176464" cy="1124744"/>
          </a:xfrm>
          <a:prstGeom prst="rect">
            <a:avLst/>
          </a:prstGeom>
          <a:noFill/>
        </p:spPr>
      </p:pic>
      <p:pic>
        <p:nvPicPr>
          <p:cNvPr id="6" name="MS900074984[1].wav">
            <a:hlinkClick r:id="" action="ppaction://media"/>
          </p:cNvPr>
          <p:cNvPicPr>
            <a:picLocks noRot="1" noChangeAspect="1"/>
          </p:cNvPicPr>
          <p:nvPr>
            <a:wavAudioFile r:embed="rId1" name="MS900074984[1].wav"/>
          </p:nvPr>
        </p:nvPicPr>
        <p:blipFill>
          <a:blip r:embed="rId5" cstate="print"/>
          <a:stretch>
            <a:fillRect/>
          </a:stretch>
        </p:blipFill>
        <p:spPr>
          <a:xfrm>
            <a:off x="8532440" y="630932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76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dirty="0" smtClean="0">
                <a:solidFill>
                  <a:srgbClr val="FF0000"/>
                </a:solidFill>
                <a:latin typeface="Arial" pitchFamily="34" charset="0"/>
                <a:cs typeface="Arial" pitchFamily="34" charset="0"/>
              </a:rPr>
              <a:t>What does the Duck Billed Platypus look like?</a:t>
            </a:r>
            <a:endParaRPr lang="en-US" sz="4400" dirty="0">
              <a:solidFill>
                <a:srgbClr val="FF0000"/>
              </a:solidFill>
            </a:endParaRPr>
          </a:p>
        </p:txBody>
      </p:sp>
      <p:sp>
        <p:nvSpPr>
          <p:cNvPr id="3" name="Content Placeholder 2"/>
          <p:cNvSpPr>
            <a:spLocks noGrp="1"/>
          </p:cNvSpPr>
          <p:nvPr>
            <p:ph idx="1"/>
          </p:nvPr>
        </p:nvSpPr>
        <p:spPr/>
        <p:txBody>
          <a:bodyPr/>
          <a:lstStyle/>
          <a:p>
            <a:endParaRPr lang="en-US" dirty="0"/>
          </a:p>
        </p:txBody>
      </p:sp>
      <p:pic>
        <p:nvPicPr>
          <p:cNvPr id="19458" name="Picture 2" descr="http://neyture.info/teachered/endanger/reports/mammals/platypus/platypus.gif"/>
          <p:cNvPicPr>
            <a:picLocks noChangeAspect="1" noChangeArrowheads="1"/>
          </p:cNvPicPr>
          <p:nvPr/>
        </p:nvPicPr>
        <p:blipFill>
          <a:blip r:embed="rId2" cstate="print"/>
          <a:srcRect/>
          <a:stretch>
            <a:fillRect/>
          </a:stretch>
        </p:blipFill>
        <p:spPr bwMode="auto">
          <a:xfrm>
            <a:off x="2411760" y="1700808"/>
            <a:ext cx="4435310" cy="4514870"/>
          </a:xfrm>
          <a:prstGeom prst="rect">
            <a:avLst/>
          </a:prstGeom>
          <a:noFill/>
        </p:spPr>
      </p:pic>
      <p:sp>
        <p:nvSpPr>
          <p:cNvPr id="6" name="TextBox 5"/>
          <p:cNvSpPr txBox="1"/>
          <p:nvPr/>
        </p:nvSpPr>
        <p:spPr>
          <a:xfrm>
            <a:off x="7020272" y="5733256"/>
            <a:ext cx="1728192" cy="923330"/>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Grey bill, shaped like a duck’s bill</a:t>
            </a:r>
            <a:endParaRPr lang="en-US" b="1" dirty="0">
              <a:solidFill>
                <a:schemeClr val="bg1"/>
              </a:solidFill>
              <a:latin typeface="Arial" pitchFamily="34" charset="0"/>
              <a:cs typeface="Arial" pitchFamily="34" charset="0"/>
            </a:endParaRPr>
          </a:p>
        </p:txBody>
      </p:sp>
      <p:sp>
        <p:nvSpPr>
          <p:cNvPr id="8" name="TextBox 7"/>
          <p:cNvSpPr txBox="1"/>
          <p:nvPr/>
        </p:nvSpPr>
        <p:spPr>
          <a:xfrm>
            <a:off x="5220072" y="6237312"/>
            <a:ext cx="720080" cy="646331"/>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Two eyes</a:t>
            </a:r>
            <a:endParaRPr lang="en-US" b="1" dirty="0">
              <a:solidFill>
                <a:schemeClr val="bg1"/>
              </a:solidFill>
              <a:latin typeface="Arial" pitchFamily="34" charset="0"/>
              <a:cs typeface="Arial" pitchFamily="34" charset="0"/>
            </a:endParaRPr>
          </a:p>
        </p:txBody>
      </p:sp>
      <p:sp>
        <p:nvSpPr>
          <p:cNvPr id="9" name="TextBox 8"/>
          <p:cNvSpPr txBox="1"/>
          <p:nvPr/>
        </p:nvSpPr>
        <p:spPr>
          <a:xfrm>
            <a:off x="4283968" y="2708920"/>
            <a:ext cx="1728192" cy="646331"/>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Short dark brown fur</a:t>
            </a:r>
            <a:endParaRPr lang="en-US" b="1" dirty="0">
              <a:solidFill>
                <a:schemeClr val="bg1"/>
              </a:solidFill>
              <a:latin typeface="Arial" pitchFamily="34" charset="0"/>
              <a:cs typeface="Arial" pitchFamily="34" charset="0"/>
            </a:endParaRPr>
          </a:p>
        </p:txBody>
      </p:sp>
      <p:sp>
        <p:nvSpPr>
          <p:cNvPr id="10" name="TextBox 9"/>
          <p:cNvSpPr txBox="1"/>
          <p:nvPr/>
        </p:nvSpPr>
        <p:spPr>
          <a:xfrm>
            <a:off x="1907704" y="6021288"/>
            <a:ext cx="1728192" cy="646331"/>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Webbed, 5 toed feet</a:t>
            </a:r>
            <a:endParaRPr lang="en-US" b="1" dirty="0">
              <a:solidFill>
                <a:schemeClr val="bg1"/>
              </a:solidFill>
              <a:latin typeface="Arial" pitchFamily="34" charset="0"/>
              <a:cs typeface="Arial" pitchFamily="34" charset="0"/>
            </a:endParaRPr>
          </a:p>
        </p:txBody>
      </p:sp>
      <p:sp>
        <p:nvSpPr>
          <p:cNvPr id="11" name="TextBox 10"/>
          <p:cNvSpPr txBox="1"/>
          <p:nvPr/>
        </p:nvSpPr>
        <p:spPr>
          <a:xfrm>
            <a:off x="3851920" y="1844824"/>
            <a:ext cx="1728192" cy="369332"/>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Flat, furry tail</a:t>
            </a:r>
            <a:endParaRPr lang="en-US" b="1" dirty="0">
              <a:solidFill>
                <a:schemeClr val="bg1"/>
              </a:solidFill>
              <a:latin typeface="Arial" pitchFamily="34" charset="0"/>
              <a:cs typeface="Arial" pitchFamily="34" charset="0"/>
            </a:endParaRPr>
          </a:p>
        </p:txBody>
      </p:sp>
      <p:sp>
        <p:nvSpPr>
          <p:cNvPr id="12" name="TextBox 11"/>
          <p:cNvSpPr txBox="1"/>
          <p:nvPr/>
        </p:nvSpPr>
        <p:spPr>
          <a:xfrm>
            <a:off x="7091264" y="4653136"/>
            <a:ext cx="2052736" cy="369332"/>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Closable nostrils</a:t>
            </a:r>
            <a:endParaRPr lang="en-US" b="1" dirty="0">
              <a:solidFill>
                <a:schemeClr val="bg1"/>
              </a:solidFill>
              <a:latin typeface="Arial" pitchFamily="34" charset="0"/>
              <a:cs typeface="Arial" pitchFamily="34" charset="0"/>
            </a:endParaRPr>
          </a:p>
        </p:txBody>
      </p:sp>
      <p:sp>
        <p:nvSpPr>
          <p:cNvPr id="13" name="TextBox 12"/>
          <p:cNvSpPr txBox="1"/>
          <p:nvPr/>
        </p:nvSpPr>
        <p:spPr>
          <a:xfrm>
            <a:off x="5796136" y="4005064"/>
            <a:ext cx="1728192" cy="369332"/>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Tiny ear slits</a:t>
            </a:r>
            <a:endParaRPr lang="en-US" b="1" dirty="0">
              <a:solidFill>
                <a:schemeClr val="bg1"/>
              </a:solidFill>
              <a:latin typeface="Arial" pitchFamily="34" charset="0"/>
              <a:cs typeface="Arial" pitchFamily="34" charset="0"/>
            </a:endParaRPr>
          </a:p>
        </p:txBody>
      </p:sp>
      <p:sp>
        <p:nvSpPr>
          <p:cNvPr id="14" name="TextBox 13"/>
          <p:cNvSpPr txBox="1"/>
          <p:nvPr/>
        </p:nvSpPr>
        <p:spPr>
          <a:xfrm>
            <a:off x="539552" y="1556792"/>
            <a:ext cx="1728192" cy="923330"/>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Its full length is about 50-60 cm</a:t>
            </a:r>
            <a:endParaRPr lang="en-US" b="1" dirty="0">
              <a:solidFill>
                <a:schemeClr val="bg1"/>
              </a:solidFill>
              <a:latin typeface="Arial" pitchFamily="34" charset="0"/>
              <a:cs typeface="Arial" pitchFamily="34" charset="0"/>
            </a:endParaRPr>
          </a:p>
        </p:txBody>
      </p:sp>
      <p:sp>
        <p:nvSpPr>
          <p:cNvPr id="15" name="TextBox 14"/>
          <p:cNvSpPr txBox="1"/>
          <p:nvPr/>
        </p:nvSpPr>
        <p:spPr>
          <a:xfrm>
            <a:off x="827584" y="4149080"/>
            <a:ext cx="1728192" cy="923330"/>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The belly is a goodish grey </a:t>
            </a:r>
            <a:r>
              <a:rPr lang="en-US" b="1" dirty="0" err="1" smtClean="0">
                <a:solidFill>
                  <a:schemeClr val="bg1"/>
                </a:solidFill>
                <a:latin typeface="Arial" pitchFamily="34" charset="0"/>
                <a:cs typeface="Arial" pitchFamily="34" charset="0"/>
              </a:rPr>
              <a:t>colour</a:t>
            </a:r>
            <a:endParaRPr lang="en-US" b="1" dirty="0">
              <a:solidFill>
                <a:schemeClr val="bg1"/>
              </a:solidFill>
              <a:latin typeface="Arial" pitchFamily="34" charset="0"/>
              <a:cs typeface="Arial" pitchFamily="34" charset="0"/>
            </a:endParaRPr>
          </a:p>
        </p:txBody>
      </p:sp>
      <p:cxnSp>
        <p:nvCxnSpPr>
          <p:cNvPr id="17" name="Straight Arrow Connector 16"/>
          <p:cNvCxnSpPr/>
          <p:nvPr/>
        </p:nvCxnSpPr>
        <p:spPr>
          <a:xfrm rot="10800000" flipV="1">
            <a:off x="3491880" y="2204864"/>
            <a:ext cx="504056" cy="288032"/>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flipV="1">
            <a:off x="4499992" y="3429000"/>
            <a:ext cx="504056" cy="288032"/>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5436096" y="4509120"/>
            <a:ext cx="576064" cy="288032"/>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627784" y="4797152"/>
            <a:ext cx="1008112" cy="72008"/>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3707904" y="6021288"/>
            <a:ext cx="648072" cy="188640"/>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6" idx="1"/>
          </p:cNvCxnSpPr>
          <p:nvPr/>
        </p:nvCxnSpPr>
        <p:spPr>
          <a:xfrm rot="10800000">
            <a:off x="6300192" y="5661249"/>
            <a:ext cx="720080" cy="533673"/>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flipH="1" flipV="1">
            <a:off x="5184068" y="5769260"/>
            <a:ext cx="720080" cy="72008"/>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0800000" flipV="1">
            <a:off x="6588224" y="5013176"/>
            <a:ext cx="504056" cy="288032"/>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39552" y="2780928"/>
            <a:ext cx="1728192" cy="923330"/>
          </a:xfrm>
          <a:prstGeom prst="rect">
            <a:avLst/>
          </a:prstGeom>
          <a:solidFill>
            <a:srgbClr val="FFFF00"/>
          </a:solidFill>
          <a:ln>
            <a:solidFill>
              <a:schemeClr val="tx1"/>
            </a:solidFill>
          </a:ln>
          <a:effectLst>
            <a:outerShdw blurRad="50800" dist="50800" dir="5400000" algn="ctr" rotWithShape="0">
              <a:srgbClr val="FFFF00"/>
            </a:outerShdw>
          </a:effectLst>
        </p:spPr>
        <p:txBody>
          <a:bodyPr wrap="square" rtlCol="0">
            <a:spAutoFit/>
          </a:bodyPr>
          <a:lstStyle/>
          <a:p>
            <a:r>
              <a:rPr lang="en-US" b="1" dirty="0" smtClean="0">
                <a:solidFill>
                  <a:schemeClr val="bg1"/>
                </a:solidFill>
                <a:latin typeface="Arial" pitchFamily="34" charset="0"/>
                <a:cs typeface="Arial" pitchFamily="34" charset="0"/>
              </a:rPr>
              <a:t>Poisonous spike on males ankle</a:t>
            </a:r>
            <a:endParaRPr lang="en-US" b="1" dirty="0">
              <a:solidFill>
                <a:schemeClr val="bg1"/>
              </a:solidFill>
              <a:latin typeface="Arial" pitchFamily="34" charset="0"/>
              <a:cs typeface="Arial" pitchFamily="34" charset="0"/>
            </a:endParaRPr>
          </a:p>
        </p:txBody>
      </p:sp>
      <p:cxnSp>
        <p:nvCxnSpPr>
          <p:cNvPr id="41" name="Straight Arrow Connector 40"/>
          <p:cNvCxnSpPr/>
          <p:nvPr/>
        </p:nvCxnSpPr>
        <p:spPr>
          <a:xfrm>
            <a:off x="2411760" y="3212976"/>
            <a:ext cx="648072" cy="360040"/>
          </a:xfrm>
          <a:prstGeom prst="straightConnector1">
            <a:avLst/>
          </a:prstGeom>
          <a:ln w="44450" cmpd="sng">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0000"/>
                </a:solidFill>
                <a:latin typeface="Arial" pitchFamily="34" charset="0"/>
                <a:cs typeface="Arial" pitchFamily="34" charset="0"/>
              </a:rPr>
              <a:t>How does the Duck Billed Platypus move?</a:t>
            </a:r>
            <a:r>
              <a:rPr lang="en-US" b="1" dirty="0" smtClean="0">
                <a:solidFill>
                  <a:schemeClr val="bg1"/>
                </a:solidFill>
                <a:latin typeface="Arial" pitchFamily="34" charset="0"/>
                <a:cs typeface="Arial" pitchFamily="34" charset="0"/>
              </a:rPr>
              <a:t>?</a:t>
            </a:r>
            <a:endParaRPr lang="en-US" b="1" dirty="0">
              <a:solidFill>
                <a:schemeClr val="bg1"/>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0" indent="0" algn="ctr">
              <a:buNone/>
              <a:tabLst>
                <a:tab pos="7540625" algn="l"/>
                <a:tab pos="7629525" algn="l"/>
              </a:tabLst>
            </a:pPr>
            <a:r>
              <a:rPr lang="en-US" sz="2800" dirty="0" smtClean="0">
                <a:solidFill>
                  <a:srgbClr val="FFFF00"/>
                </a:solidFill>
                <a:latin typeface="Arial" pitchFamily="34" charset="0"/>
                <a:cs typeface="Arial" pitchFamily="34" charset="0"/>
              </a:rPr>
              <a:t>The Duck Billed Platypus is mainly active at night. It uses its webbed </a:t>
            </a:r>
            <a:r>
              <a:rPr lang="en-US" sz="2800" dirty="0">
                <a:solidFill>
                  <a:srgbClr val="FFFF00"/>
                </a:solidFill>
                <a:latin typeface="Arial" pitchFamily="34" charset="0"/>
                <a:cs typeface="Arial" pitchFamily="34" charset="0"/>
              </a:rPr>
              <a:t>feet for </a:t>
            </a:r>
            <a:r>
              <a:rPr lang="en-US" sz="2800" dirty="0" smtClean="0">
                <a:solidFill>
                  <a:srgbClr val="FFFF00"/>
                </a:solidFill>
                <a:latin typeface="Arial" pitchFamily="34" charset="0"/>
                <a:cs typeface="Arial" pitchFamily="34" charset="0"/>
              </a:rPr>
              <a:t>swimming and closes its eyes when it is under water. </a:t>
            </a:r>
          </a:p>
          <a:p>
            <a:pPr marL="0" indent="0" algn="ctr">
              <a:buNone/>
              <a:tabLst>
                <a:tab pos="7540625" algn="l"/>
                <a:tab pos="7629525" algn="l"/>
              </a:tabLst>
            </a:pPr>
            <a:endParaRPr lang="en-US" sz="2800" dirty="0" smtClean="0">
              <a:solidFill>
                <a:srgbClr val="FFFF00"/>
              </a:solidFill>
              <a:latin typeface="Arial" pitchFamily="34" charset="0"/>
              <a:cs typeface="Arial" pitchFamily="34" charset="0"/>
            </a:endParaRPr>
          </a:p>
          <a:p>
            <a:pPr marL="0" indent="0" algn="ctr">
              <a:buNone/>
              <a:tabLst>
                <a:tab pos="7540625" algn="l"/>
                <a:tab pos="7629525" algn="l"/>
              </a:tabLst>
            </a:pPr>
            <a:r>
              <a:rPr lang="en-US" sz="2800" dirty="0" smtClean="0">
                <a:solidFill>
                  <a:srgbClr val="FFFF00"/>
                </a:solidFill>
                <a:latin typeface="Arial" pitchFamily="34" charset="0"/>
                <a:cs typeface="Arial" pitchFamily="34" charset="0"/>
              </a:rPr>
              <a:t>The Duck Billed Platypus can stay under water for up to 10 minutes and then returns to the surface of the water for air. </a:t>
            </a:r>
            <a:endParaRPr lang="en-US" sz="2800" dirty="0">
              <a:solidFill>
                <a:srgbClr val="FFFF00"/>
              </a:solidFill>
              <a:latin typeface="Arial" pitchFamily="34" charset="0"/>
              <a:cs typeface="Arial" pitchFamily="34" charset="0"/>
            </a:endParaRPr>
          </a:p>
        </p:txBody>
      </p:sp>
      <p:pic>
        <p:nvPicPr>
          <p:cNvPr id="20482" name="Picture 2" descr="http://t0.gstatic.com/images?q=tbn:ANd9GcQDH28WaKrQYhWWy9kcwF-6RaTNXoup38zUuhyUpg3QZMxErIo&amp;t=1&amp;usg=__4Qmx7KdtjaA9T0IM0fYpzMygOLE="/>
          <p:cNvPicPr>
            <a:picLocks noChangeAspect="1" noChangeArrowheads="1"/>
          </p:cNvPicPr>
          <p:nvPr/>
        </p:nvPicPr>
        <p:blipFill>
          <a:blip r:embed="rId3" cstate="print"/>
          <a:srcRect/>
          <a:stretch>
            <a:fillRect/>
          </a:stretch>
        </p:blipFill>
        <p:spPr bwMode="auto">
          <a:xfrm>
            <a:off x="2915816" y="5085184"/>
            <a:ext cx="2880320" cy="1339481"/>
          </a:xfrm>
          <a:prstGeom prst="rect">
            <a:avLst/>
          </a:prstGeom>
          <a:noFill/>
        </p:spPr>
      </p:pic>
      <p:pic>
        <p:nvPicPr>
          <p:cNvPr id="5" name="MS900074971[1].wav">
            <a:hlinkClick r:id="" action="ppaction://media"/>
          </p:cNvPr>
          <p:cNvPicPr>
            <a:picLocks noRot="1" noChangeAspect="1"/>
          </p:cNvPicPr>
          <p:nvPr>
            <a:wavAudioFile r:embed="rId1" name="MS900074971[1].wav"/>
          </p:nvPr>
        </p:nvPicPr>
        <p:blipFill>
          <a:blip r:embed="rId4" cstate="print"/>
          <a:stretch>
            <a:fillRect/>
          </a:stretch>
        </p:blipFill>
        <p:spPr>
          <a:xfrm>
            <a:off x="8604448"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58"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rgbClr val="FFFF00"/>
                </a:solidFill>
                <a:latin typeface="Arial" pitchFamily="34" charset="0"/>
                <a:cs typeface="Arial" pitchFamily="34" charset="0"/>
              </a:rPr>
              <a:t>What does the Duck Billed Platypus eat?</a:t>
            </a:r>
            <a:endParaRPr lang="en-US" b="1" dirty="0">
              <a:solidFill>
                <a:srgbClr val="FFFF00"/>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marL="0" indent="0" algn="ctr">
              <a:buNone/>
            </a:pPr>
            <a:r>
              <a:rPr lang="en-US" sz="2400" dirty="0" smtClean="0">
                <a:solidFill>
                  <a:srgbClr val="FF0000"/>
                </a:solidFill>
              </a:rPr>
              <a:t>The Duck Billed Platypus eats </a:t>
            </a:r>
            <a:r>
              <a:rPr lang="en-US" sz="2400" dirty="0">
                <a:solidFill>
                  <a:srgbClr val="FF0000"/>
                </a:solidFill>
              </a:rPr>
              <a:t>insect larvae, worms </a:t>
            </a:r>
            <a:r>
              <a:rPr lang="en-US" sz="2400" dirty="0" smtClean="0">
                <a:solidFill>
                  <a:srgbClr val="FF0000"/>
                </a:solidFill>
              </a:rPr>
              <a:t>and other </a:t>
            </a:r>
            <a:r>
              <a:rPr lang="en-US" sz="2400" dirty="0">
                <a:solidFill>
                  <a:srgbClr val="FF0000"/>
                </a:solidFill>
              </a:rPr>
              <a:t>freshwater insects. </a:t>
            </a:r>
            <a:endParaRPr lang="en-US" sz="2400" dirty="0" smtClean="0">
              <a:solidFill>
                <a:srgbClr val="FF0000"/>
              </a:solidFill>
            </a:endParaRPr>
          </a:p>
          <a:p>
            <a:pPr marL="0" indent="0" algn="ctr">
              <a:buNone/>
            </a:pPr>
            <a:endParaRPr lang="en-US" sz="2400" dirty="0" smtClean="0">
              <a:solidFill>
                <a:srgbClr val="FF0000"/>
              </a:solidFill>
            </a:endParaRPr>
          </a:p>
          <a:p>
            <a:pPr marL="0" indent="0" algn="ctr">
              <a:buNone/>
            </a:pPr>
            <a:r>
              <a:rPr lang="en-US" sz="2400" dirty="0" smtClean="0">
                <a:solidFill>
                  <a:srgbClr val="FF0000"/>
                </a:solidFill>
              </a:rPr>
              <a:t>They find this food by using their bill to lift up the mud at the bottom of the lake or river. </a:t>
            </a:r>
          </a:p>
          <a:p>
            <a:pPr marL="0" indent="0" algn="ctr">
              <a:buNone/>
            </a:pPr>
            <a:endParaRPr lang="en-US" sz="2400" dirty="0" smtClean="0">
              <a:solidFill>
                <a:srgbClr val="FF0000"/>
              </a:solidFill>
            </a:endParaRPr>
          </a:p>
          <a:p>
            <a:pPr marL="0" indent="0" algn="ctr">
              <a:buNone/>
            </a:pPr>
            <a:r>
              <a:rPr lang="en-US" sz="2400" dirty="0" smtClean="0">
                <a:solidFill>
                  <a:srgbClr val="FF0000"/>
                </a:solidFill>
              </a:rPr>
              <a:t>They </a:t>
            </a:r>
            <a:r>
              <a:rPr lang="en-US" sz="2400" dirty="0">
                <a:solidFill>
                  <a:srgbClr val="FF0000"/>
                </a:solidFill>
              </a:rPr>
              <a:t>store </a:t>
            </a:r>
            <a:r>
              <a:rPr lang="en-US" sz="2400" dirty="0" smtClean="0">
                <a:solidFill>
                  <a:srgbClr val="FF0000"/>
                </a:solidFill>
              </a:rPr>
              <a:t>this found food in </a:t>
            </a:r>
            <a:r>
              <a:rPr lang="en-US" sz="2400" dirty="0">
                <a:solidFill>
                  <a:srgbClr val="FF0000"/>
                </a:solidFill>
              </a:rPr>
              <a:t>special pouches behind their bill, and </a:t>
            </a:r>
            <a:r>
              <a:rPr lang="en-US" sz="2400" dirty="0" smtClean="0">
                <a:solidFill>
                  <a:srgbClr val="FF0000"/>
                </a:solidFill>
              </a:rPr>
              <a:t>then eat it when they return to the surface of the water. </a:t>
            </a:r>
            <a:endParaRPr lang="en-US" sz="2400" dirty="0">
              <a:solidFill>
                <a:srgbClr val="FF0000"/>
              </a:solidFill>
            </a:endParaRPr>
          </a:p>
        </p:txBody>
      </p:sp>
      <p:pic>
        <p:nvPicPr>
          <p:cNvPr id="21506" name="Picture 2" descr="http://bobbyszoo.weebly.com/uploads/5/5/0/3/550341/9140662.jpg"/>
          <p:cNvPicPr>
            <a:picLocks noChangeAspect="1" noChangeArrowheads="1"/>
          </p:cNvPicPr>
          <p:nvPr/>
        </p:nvPicPr>
        <p:blipFill>
          <a:blip r:embed="rId3" cstate="print"/>
          <a:srcRect/>
          <a:stretch>
            <a:fillRect/>
          </a:stretch>
        </p:blipFill>
        <p:spPr bwMode="auto">
          <a:xfrm>
            <a:off x="3131841" y="5380394"/>
            <a:ext cx="2160240" cy="1477605"/>
          </a:xfrm>
          <a:prstGeom prst="rect">
            <a:avLst/>
          </a:prstGeom>
          <a:noFill/>
        </p:spPr>
      </p:pic>
      <p:pic>
        <p:nvPicPr>
          <p:cNvPr id="21508" name="Picture 4" descr="http://t3.gstatic.com/images?q=tbn:ANd9GcTcObwd8-QtD3gagb_12FTS2Utug4qSw8PYN3CWrhVQq3_GWMU&amp;t=1&amp;usg=__w7MJLI2rXKgkbWdiTTlanMgmNws="/>
          <p:cNvPicPr>
            <a:picLocks noChangeAspect="1" noChangeArrowheads="1"/>
          </p:cNvPicPr>
          <p:nvPr/>
        </p:nvPicPr>
        <p:blipFill>
          <a:blip r:embed="rId4" cstate="print"/>
          <a:srcRect/>
          <a:stretch>
            <a:fillRect/>
          </a:stretch>
        </p:blipFill>
        <p:spPr bwMode="auto">
          <a:xfrm>
            <a:off x="467544" y="4941168"/>
            <a:ext cx="1965580" cy="1296144"/>
          </a:xfrm>
          <a:prstGeom prst="rect">
            <a:avLst/>
          </a:prstGeom>
          <a:noFill/>
        </p:spPr>
      </p:pic>
      <p:pic>
        <p:nvPicPr>
          <p:cNvPr id="21510" name="Picture 6" descr="http://photos.demandstudios.com/163/175/fotolia_698171_XS.jpg"/>
          <p:cNvPicPr>
            <a:picLocks noChangeAspect="1" noChangeArrowheads="1"/>
          </p:cNvPicPr>
          <p:nvPr/>
        </p:nvPicPr>
        <p:blipFill>
          <a:blip r:embed="rId5" cstate="print"/>
          <a:srcRect/>
          <a:stretch>
            <a:fillRect/>
          </a:stretch>
        </p:blipFill>
        <p:spPr bwMode="auto">
          <a:xfrm>
            <a:off x="6444209" y="4941168"/>
            <a:ext cx="2088232" cy="1368152"/>
          </a:xfrm>
          <a:prstGeom prst="rect">
            <a:avLst/>
          </a:prstGeom>
          <a:noFill/>
        </p:spPr>
      </p:pic>
      <p:pic>
        <p:nvPicPr>
          <p:cNvPr id="9" name="MS910220072[1].wav">
            <a:hlinkClick r:id="" action="ppaction://media"/>
          </p:cNvPr>
          <p:cNvPicPr>
            <a:picLocks noRot="1" noChangeAspect="1"/>
          </p:cNvPicPr>
          <p:nvPr>
            <a:audioFile r:link="rId1"/>
          </p:nvPr>
        </p:nvPicPr>
        <p:blipFill>
          <a:blip r:embed="rId6" cstate="print"/>
          <a:stretch>
            <a:fillRect/>
          </a:stretch>
        </p:blipFill>
        <p:spPr>
          <a:xfrm>
            <a:off x="8676456" y="6381328"/>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0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sz="5400" b="1" dirty="0">
              <a:solidFill>
                <a:srgbClr val="00B0F0"/>
              </a:solidFill>
              <a:latin typeface="Arial" pitchFamily="34" charset="0"/>
              <a:cs typeface="Arial" pitchFamily="34" charset="0"/>
            </a:endParaRPr>
          </a:p>
        </p:txBody>
      </p:sp>
      <p:sp>
        <p:nvSpPr>
          <p:cNvPr id="3" name="Content Placeholder 2"/>
          <p:cNvSpPr>
            <a:spLocks noGrp="1"/>
          </p:cNvSpPr>
          <p:nvPr>
            <p:ph idx="1"/>
          </p:nvPr>
        </p:nvSpPr>
        <p:spPr>
          <a:xfrm>
            <a:off x="611560" y="764704"/>
            <a:ext cx="8229600" cy="5030019"/>
          </a:xfrm>
        </p:spPr>
        <p:txBody>
          <a:bodyPr>
            <a:normAutofit/>
          </a:bodyPr>
          <a:lstStyle/>
          <a:p>
            <a:pPr marL="0" indent="0" algn="ctr">
              <a:buNone/>
            </a:pPr>
            <a:r>
              <a:rPr lang="en-US" b="1" dirty="0" smtClean="0">
                <a:solidFill>
                  <a:srgbClr val="FF0000"/>
                </a:solidFill>
              </a:rPr>
              <a:t>Animal Number #2</a:t>
            </a:r>
          </a:p>
          <a:p>
            <a:pPr marL="0" indent="0" algn="ctr">
              <a:buNone/>
            </a:pPr>
            <a:endParaRPr lang="en-US" dirty="0" smtClean="0"/>
          </a:p>
          <a:p>
            <a:pPr marL="0" indent="0" algn="ctr">
              <a:buNone/>
            </a:pPr>
            <a:r>
              <a:rPr lang="en-US" sz="6000" dirty="0" smtClean="0">
                <a:solidFill>
                  <a:srgbClr val="FFFF00"/>
                </a:solidFill>
              </a:rPr>
              <a:t>The Koala Bear</a:t>
            </a:r>
          </a:p>
        </p:txBody>
      </p:sp>
      <p:pic>
        <p:nvPicPr>
          <p:cNvPr id="15362" name="Picture 2" descr="http://t0.gstatic.com/images?q=tbn:ANd9GcS1nLOLLMvh2hjTxF1H53k8HfNRxhiTluaidEMS8x6ceKPzNao&amp;t=1&amp;usg=__Vb_xZcvUjmRnHIIt6LRYjTErOIU="/>
          <p:cNvPicPr>
            <a:picLocks noChangeAspect="1" noChangeArrowheads="1"/>
          </p:cNvPicPr>
          <p:nvPr/>
        </p:nvPicPr>
        <p:blipFill>
          <a:blip r:embed="rId2" cstate="print"/>
          <a:srcRect/>
          <a:stretch>
            <a:fillRect/>
          </a:stretch>
        </p:blipFill>
        <p:spPr bwMode="auto">
          <a:xfrm>
            <a:off x="2699792" y="3429000"/>
            <a:ext cx="3979143" cy="298051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629</TotalTime>
  <Words>583</Words>
  <Application>Microsoft Office PowerPoint</Application>
  <PresentationFormat>On-screen Show (4:3)</PresentationFormat>
  <Paragraphs>69</Paragraphs>
  <Slides>15</Slides>
  <Notes>1</Notes>
  <HiddenSlides>0</HiddenSlides>
  <MMClips>8</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Technic</vt:lpstr>
      <vt:lpstr>AUSTRALIA’s UNIQUE WILDLIFE</vt:lpstr>
      <vt:lpstr>Why is Australia’s wildlife so unique?</vt:lpstr>
      <vt:lpstr>Slide 3</vt:lpstr>
      <vt:lpstr>What is it?</vt:lpstr>
      <vt:lpstr>Slide 5</vt:lpstr>
      <vt:lpstr>What does the Duck Billed Platypus look like?</vt:lpstr>
      <vt:lpstr>How does the Duck Billed Platypus move??</vt:lpstr>
      <vt:lpstr>What does the Duck Billed Platypus eat?</vt:lpstr>
      <vt:lpstr>Slide 9</vt:lpstr>
      <vt:lpstr>What is it? </vt:lpstr>
      <vt:lpstr>Where does a Koala Bear live?</vt:lpstr>
      <vt:lpstr>What does a Koala Bear look like?</vt:lpstr>
      <vt:lpstr>What does a Koala Bear eat?</vt:lpstr>
      <vt:lpstr>When a Koala Bear is born</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Australian  platypus</dc:title>
  <dc:creator> </dc:creator>
  <cp:lastModifiedBy> </cp:lastModifiedBy>
  <cp:revision>7</cp:revision>
  <dcterms:created xsi:type="dcterms:W3CDTF">2010-10-28T05:28:04Z</dcterms:created>
  <dcterms:modified xsi:type="dcterms:W3CDTF">2010-11-04T11:30:56Z</dcterms:modified>
</cp:coreProperties>
</file>